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7" r:id="rId14"/>
    <p:sldId id="268" r:id="rId15"/>
    <p:sldId id="275" r:id="rId16"/>
    <p:sldId id="276" r:id="rId17"/>
    <p:sldId id="272" r:id="rId18"/>
    <p:sldId id="277" r:id="rId19"/>
    <p:sldId id="278" r:id="rId20"/>
    <p:sldId id="280" r:id="rId21"/>
    <p:sldId id="279" r:id="rId22"/>
    <p:sldId id="281" r:id="rId23"/>
    <p:sldId id="269" r:id="rId24"/>
    <p:sldId id="270" r:id="rId25"/>
    <p:sldId id="271" r:id="rId26"/>
    <p:sldId id="274" r:id="rId2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4"/>
    <p:restoredTop sz="94645"/>
  </p:normalViewPr>
  <p:slideViewPr>
    <p:cSldViewPr>
      <p:cViewPr varScale="1">
        <p:scale>
          <a:sx n="77" d="100"/>
          <a:sy n="77" d="100"/>
        </p:scale>
        <p:origin x="2088" y="11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1385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mailto:a.marshalkin@infocom-s.ru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3"/>
          <p:cNvSpPr>
            <a:spLocks noGrp="1"/>
          </p:cNvSpPr>
          <p:nvPr>
            <p:ph type="body" sz="quarter" idx="1"/>
          </p:nvPr>
        </p:nvSpPr>
        <p:spPr>
          <a:xfrm>
            <a:off x="6782692" y="3335959"/>
            <a:ext cx="4246911" cy="163354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marL="814916" indent="-370416"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marL="1259416" indent="-370416"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703916" indent="-370416"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marL="2148416" indent="-370416"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3"/>
          </p:nvPr>
        </p:nvSpPr>
        <p:spPr>
          <a:xfrm>
            <a:off x="1975198" y="3336120"/>
            <a:ext cx="4246911" cy="163321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5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endParaRPr/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снов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hape 23"/>
          <p:cNvSpPr>
            <a:spLocks noGrp="1"/>
          </p:cNvSpPr>
          <p:nvPr>
            <p:ph type="body" sz="quarter" idx="1"/>
          </p:nvPr>
        </p:nvSpPr>
        <p:spPr>
          <a:xfrm>
            <a:off x="520700" y="0"/>
            <a:ext cx="6769917" cy="10395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  <a:lvl2pPr marL="938388" indent="-493888">
              <a:spcBef>
                <a:spcPts val="0"/>
              </a:spcBef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2pPr>
            <a:lvl3pPr marL="1382888" indent="-493888">
              <a:spcBef>
                <a:spcPts val="0"/>
              </a:spcBef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3pPr>
            <a:lvl4pPr marL="1827388" indent="-493888">
              <a:spcBef>
                <a:spcPts val="0"/>
              </a:spcBef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4pPr>
            <a:lvl5pPr marL="2271888" indent="-493888">
              <a:spcBef>
                <a:spcPts val="0"/>
              </a:spcBef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571500" y="279400"/>
            <a:ext cx="12084668" cy="6223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1600">
                <a:latin typeface="Bw Quinta Pro"/>
                <a:ea typeface="Bw Quinta Pro"/>
                <a:cs typeface="Bw Quinta Pro"/>
                <a:sym typeface="Bw Quinta Pro"/>
              </a:defRPr>
            </a:lvl1pPr>
            <a:lvl2pPr marL="642055" indent="-197555">
              <a:spcBef>
                <a:spcPts val="0"/>
              </a:spcBef>
              <a:defRPr sz="1600">
                <a:latin typeface="Bw Quinta Pro"/>
                <a:ea typeface="Bw Quinta Pro"/>
                <a:cs typeface="Bw Quinta Pro"/>
                <a:sym typeface="Bw Quinta Pro"/>
              </a:defRPr>
            </a:lvl2pPr>
            <a:lvl3pPr marL="1086555" indent="-197555">
              <a:spcBef>
                <a:spcPts val="0"/>
              </a:spcBef>
              <a:defRPr sz="1600">
                <a:latin typeface="Bw Quinta Pro"/>
                <a:ea typeface="Bw Quinta Pro"/>
                <a:cs typeface="Bw Quinta Pro"/>
                <a:sym typeface="Bw Quinta Pro"/>
              </a:defRPr>
            </a:lvl3pPr>
            <a:lvl4pPr marL="1531055" indent="-197555">
              <a:spcBef>
                <a:spcPts val="0"/>
              </a:spcBef>
              <a:defRPr sz="1600">
                <a:latin typeface="Bw Quinta Pro"/>
                <a:ea typeface="Bw Quinta Pro"/>
                <a:cs typeface="Bw Quinta Pro"/>
                <a:sym typeface="Bw Quinta Pro"/>
              </a:defRPr>
            </a:lvl4pPr>
            <a:lvl5pPr marL="1975555" indent="-197555">
              <a:spcBef>
                <a:spcPts val="0"/>
              </a:spcBef>
              <a:defRPr sz="1600">
                <a:latin typeface="Bw Quinta Pro"/>
                <a:ea typeface="Bw Quinta Pro"/>
                <a:cs typeface="Bw Quinta Pro"/>
                <a:sym typeface="Bw Quinta Pr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sz="quarter" idx="13"/>
          </p:nvPr>
        </p:nvSpPr>
        <p:spPr>
          <a:xfrm>
            <a:off x="571500" y="901700"/>
            <a:ext cx="7823521" cy="1039516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body" sz="quarter" idx="14"/>
          </p:nvPr>
        </p:nvSpPr>
        <p:spPr>
          <a:xfrm>
            <a:off x="8644035" y="901700"/>
            <a:ext cx="4025725" cy="1921422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  <a:defRPr sz="4000" b="1">
                <a:solidFill>
                  <a:srgbClr val="0374B1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body" sz="quarter" idx="15"/>
          </p:nvPr>
        </p:nvSpPr>
        <p:spPr>
          <a:xfrm>
            <a:off x="8644035" y="2821662"/>
            <a:ext cx="4025725" cy="4990298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SzTx/>
              <a:buNone/>
              <a:defRPr sz="20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pic" sz="half" idx="16"/>
          </p:nvPr>
        </p:nvSpPr>
        <p:spPr>
          <a:xfrm>
            <a:off x="679967" y="2034592"/>
            <a:ext cx="7606587" cy="568441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оне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/>
          <p:nvPr/>
        </p:nvSpPr>
        <p:spPr>
          <a:xfrm>
            <a:off x="7154078" y="4004988"/>
            <a:ext cx="3537616" cy="770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t>+7 906 491 45 93</a:t>
            </a:r>
          </a:p>
          <a:p>
            <a:pPr algn="l" defTabSz="457200">
              <a:defRPr sz="2400" u="sng">
                <a:solidFill>
                  <a:srgbClr val="4787FF"/>
                </a:solidFill>
                <a:uFill>
                  <a:solidFill>
                    <a:srgbClr val="4787FF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a.marshalkin@infocom-s.ru</a:t>
            </a:r>
          </a:p>
        </p:txBody>
      </p:sp>
      <p:sp>
        <p:nvSpPr>
          <p:cNvPr id="46" name="Shape 46"/>
          <p:cNvSpPr/>
          <p:nvPr/>
        </p:nvSpPr>
        <p:spPr>
          <a:xfrm>
            <a:off x="1987898" y="3708389"/>
            <a:ext cx="424691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 algn="l" defTabSz="508254">
              <a:defRPr sz="52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ГК «Инфоком»</a:t>
            </a:r>
          </a:p>
        </p:txBody>
      </p:sp>
      <p:pic>
        <p:nvPicPr>
          <p:cNvPr id="47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9992" y="4550543"/>
            <a:ext cx="231080" cy="198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0604" y="4100962"/>
            <a:ext cx="189857" cy="31067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6654059" y="3464826"/>
            <a:ext cx="3255691" cy="500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Маршалкин Артем</a:t>
            </a:r>
          </a:p>
        </p:txBody>
      </p:sp>
      <p:sp>
        <p:nvSpPr>
          <p:cNvPr id="50" name="Shape 50"/>
          <p:cNvSpPr/>
          <p:nvPr/>
        </p:nvSpPr>
        <p:spPr>
          <a:xfrm flipV="1">
            <a:off x="6444433" y="3336280"/>
            <a:ext cx="2" cy="1633219"/>
          </a:xfrm>
          <a:prstGeom prst="line">
            <a:avLst/>
          </a:prstGeom>
          <a:ln w="25400">
            <a:solidFill>
              <a:srgbClr val="0374B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основ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>
            <a:spLocks noGrp="1"/>
          </p:cNvSpPr>
          <p:nvPr>
            <p:ph type="body" sz="quarter" idx="1"/>
          </p:nvPr>
        </p:nvSpPr>
        <p:spPr>
          <a:xfrm>
            <a:off x="508000" y="0"/>
            <a:ext cx="6769917" cy="10395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None/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  <a:lvl2pPr marL="938388" indent="-493888">
              <a:spcBef>
                <a:spcPts val="0"/>
              </a:spcBef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2pPr>
            <a:lvl3pPr marL="1382888" indent="-493888">
              <a:spcBef>
                <a:spcPts val="0"/>
              </a:spcBef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3pPr>
            <a:lvl4pPr marL="1827388" indent="-493888">
              <a:spcBef>
                <a:spcPts val="0"/>
              </a:spcBef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4pPr>
            <a:lvl5pPr marL="2271888" indent="-493888">
              <a:spcBef>
                <a:spcPts val="0"/>
              </a:spcBef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0" name="Shape 6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начал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6782692" y="3335959"/>
            <a:ext cx="4246911" cy="163354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000">
                <a:latin typeface="Calibri"/>
                <a:ea typeface="Calibri"/>
                <a:cs typeface="Calibri"/>
                <a:sym typeface="Calibri"/>
              </a:defRPr>
            </a:lvl1pPr>
            <a:lvl2pPr marL="814916" indent="-370416"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lvl2pPr>
            <a:lvl3pPr marL="1259416" indent="-370416"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lvl3pPr>
            <a:lvl4pPr marL="1703916" indent="-370416"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lvl4pPr>
            <a:lvl5pPr marL="2148416" indent="-370416">
              <a:spcBef>
                <a:spcPts val="0"/>
              </a:spcBef>
              <a:defRPr sz="30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sz="quarter" idx="13"/>
          </p:nvPr>
        </p:nvSpPr>
        <p:spPr>
          <a:xfrm>
            <a:off x="1975198" y="3336120"/>
            <a:ext cx="4246911" cy="163321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SzTx/>
              <a:buNone/>
              <a:defRPr sz="5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езентация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20" y="0"/>
            <a:ext cx="1299716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577601" y="228600"/>
            <a:ext cx="12087970" cy="668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572442" y="673596"/>
            <a:ext cx="11504215" cy="7568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Bw Quinta Pro"/>
          <a:ea typeface="Bw Quinta Pro"/>
          <a:cs typeface="Bw Quinta Pro"/>
          <a:sym typeface="Bw Quinta Pro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3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3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a.marshalkin@infocom-s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2830090" y="3355202"/>
            <a:ext cx="7344620" cy="20271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6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/>
              <a:t>ГК «</a:t>
            </a:r>
            <a:r>
              <a:rPr dirty="0" err="1"/>
              <a:t>Инфоком</a:t>
            </a:r>
            <a:r>
              <a:rPr dirty="0"/>
              <a:t>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>
            <a:spLocks noGrp="1"/>
          </p:cNvSpPr>
          <p:nvPr>
            <p:ph type="body" sz="quarter" idx="1"/>
          </p:nvPr>
        </p:nvSpPr>
        <p:spPr>
          <a:xfrm>
            <a:off x="520699" y="-1"/>
            <a:ext cx="6769918" cy="103951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Решаемые</a:t>
            </a:r>
            <a:r>
              <a:rPr dirty="0"/>
              <a:t> </a:t>
            </a:r>
            <a:r>
              <a:rPr dirty="0" err="1" smtClean="0"/>
              <a:t>задачи</a:t>
            </a:r>
            <a:endParaRPr dirty="0"/>
          </a:p>
        </p:txBody>
      </p:sp>
      <p:sp>
        <p:nvSpPr>
          <p:cNvPr id="162" name="Shape 162"/>
          <p:cNvSpPr/>
          <p:nvPr/>
        </p:nvSpPr>
        <p:spPr>
          <a:xfrm>
            <a:off x="3975911" y="1249656"/>
            <a:ext cx="505297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Контроль над ситуацией</a:t>
            </a:r>
          </a:p>
        </p:txBody>
      </p:sp>
      <p:pic>
        <p:nvPicPr>
          <p:cNvPr id="163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776" y="2824284"/>
            <a:ext cx="3161096" cy="2626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23333" y="2824284"/>
            <a:ext cx="2823815" cy="2626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image1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03609" y="2824284"/>
            <a:ext cx="3080837" cy="2626197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756380" y="5767809"/>
            <a:ext cx="2540720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Мониторинг</a:t>
            </a:r>
          </a:p>
        </p:txBody>
      </p:sp>
      <p:sp>
        <p:nvSpPr>
          <p:cNvPr id="167" name="Shape 167"/>
          <p:cNvSpPr/>
          <p:nvPr/>
        </p:nvSpPr>
        <p:spPr>
          <a:xfrm>
            <a:off x="5086708" y="5767809"/>
            <a:ext cx="2831382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Визуализация</a:t>
            </a:r>
          </a:p>
        </p:txBody>
      </p:sp>
      <p:sp>
        <p:nvSpPr>
          <p:cNvPr id="168" name="Shape 168"/>
          <p:cNvSpPr/>
          <p:nvPr/>
        </p:nvSpPr>
        <p:spPr>
          <a:xfrm>
            <a:off x="9707698" y="5760444"/>
            <a:ext cx="2672657" cy="111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Статистика и</a:t>
            </a:r>
          </a:p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отчеты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02" name="Shape 402"/>
          <p:cNvSpPr>
            <a:spLocks noGrp="1"/>
          </p:cNvSpPr>
          <p:nvPr>
            <p:ph type="body" sz="quarter" idx="1"/>
          </p:nvPr>
        </p:nvSpPr>
        <p:spPr>
          <a:xfrm>
            <a:off x="3223511" y="403203"/>
            <a:ext cx="6769918" cy="1039517"/>
          </a:xfrm>
          <a:prstGeom prst="rect">
            <a:avLst/>
          </a:prstGeom>
        </p:spPr>
        <p:txBody>
          <a:bodyPr/>
          <a:lstStyle/>
          <a:p>
            <a:pPr algn="ctr"/>
            <a:r>
              <a:rPr dirty="0" err="1" smtClean="0"/>
              <a:t>Преимущества</a:t>
            </a:r>
            <a:endParaRPr dirty="0"/>
          </a:p>
        </p:txBody>
      </p:sp>
      <p:sp>
        <p:nvSpPr>
          <p:cNvPr id="403" name="Shape 403"/>
          <p:cNvSpPr/>
          <p:nvPr/>
        </p:nvSpPr>
        <p:spPr>
          <a:xfrm>
            <a:off x="628545" y="2898140"/>
            <a:ext cx="259496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Доступная цена</a:t>
            </a:r>
          </a:p>
        </p:txBody>
      </p:sp>
      <p:sp>
        <p:nvSpPr>
          <p:cNvPr id="404" name="Shape 404"/>
          <p:cNvSpPr/>
          <p:nvPr/>
        </p:nvSpPr>
        <p:spPr>
          <a:xfrm>
            <a:off x="5071211" y="2910840"/>
            <a:ext cx="2842819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Самодиагностика</a:t>
            </a:r>
          </a:p>
        </p:txBody>
      </p:sp>
      <p:sp>
        <p:nvSpPr>
          <p:cNvPr id="405" name="Shape 405"/>
          <p:cNvSpPr/>
          <p:nvPr/>
        </p:nvSpPr>
        <p:spPr>
          <a:xfrm>
            <a:off x="9927794" y="2898140"/>
            <a:ext cx="2262836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Автономность</a:t>
            </a:r>
          </a:p>
        </p:txBody>
      </p:sp>
      <p:sp>
        <p:nvSpPr>
          <p:cNvPr id="406" name="Shape 406"/>
          <p:cNvSpPr/>
          <p:nvPr/>
        </p:nvSpPr>
        <p:spPr>
          <a:xfrm>
            <a:off x="814167" y="5974079"/>
            <a:ext cx="222372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Простота</a:t>
            </a:r>
          </a:p>
          <a:p>
            <a: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эксплуатации</a:t>
            </a:r>
          </a:p>
        </p:txBody>
      </p:sp>
      <p:sp>
        <p:nvSpPr>
          <p:cNvPr id="407" name="Shape 407"/>
          <p:cNvSpPr/>
          <p:nvPr/>
        </p:nvSpPr>
        <p:spPr>
          <a:xfrm>
            <a:off x="4991557" y="5974079"/>
            <a:ext cx="300212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Независимость от</a:t>
            </a:r>
          </a:p>
          <a:p>
            <a: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вендоров</a:t>
            </a:r>
          </a:p>
        </p:txBody>
      </p:sp>
      <p:sp>
        <p:nvSpPr>
          <p:cNvPr id="408" name="Shape 408"/>
          <p:cNvSpPr/>
          <p:nvPr/>
        </p:nvSpPr>
        <p:spPr>
          <a:xfrm>
            <a:off x="10143466" y="5974079"/>
            <a:ext cx="183149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Удобный</a:t>
            </a:r>
          </a:p>
          <a:p>
            <a:pPr>
              <a:defRPr sz="28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интерфейс</a:t>
            </a:r>
          </a:p>
        </p:txBody>
      </p:sp>
      <p:pic>
        <p:nvPicPr>
          <p:cNvPr id="409" name="image2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12532" y="1879512"/>
            <a:ext cx="1026992" cy="102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image2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88903" y="1879512"/>
            <a:ext cx="1026993" cy="102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3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545718" y="1879512"/>
            <a:ext cx="1026992" cy="102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image31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412532" y="4961147"/>
            <a:ext cx="1026992" cy="102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image3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88903" y="4961147"/>
            <a:ext cx="1026993" cy="10269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image3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0545718" y="4961147"/>
            <a:ext cx="1026992" cy="102699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xfrm>
            <a:off x="520698" y="228339"/>
            <a:ext cx="7575949" cy="1013641"/>
          </a:xfrm>
          <a:prstGeom prst="rect">
            <a:avLst/>
          </a:prstGeom>
        </p:spPr>
        <p:txBody>
          <a:bodyPr>
            <a:normAutofit/>
          </a:bodyPr>
          <a:lstStyle>
            <a:lvl1pPr defTabSz="537463">
              <a:defRPr sz="3680"/>
            </a:lvl1pPr>
          </a:lstStyle>
          <a:p>
            <a:r>
              <a:rPr sz="3600" dirty="0" err="1"/>
              <a:t>Типовые</a:t>
            </a:r>
            <a:r>
              <a:rPr sz="3600" dirty="0"/>
              <a:t> </a:t>
            </a:r>
            <a:r>
              <a:rPr sz="3600" dirty="0" err="1"/>
              <a:t>решения</a:t>
            </a:r>
            <a:r>
              <a:rPr sz="3600" dirty="0"/>
              <a:t> </a:t>
            </a:r>
            <a:r>
              <a:rPr sz="3600" dirty="0" err="1"/>
              <a:t>на</a:t>
            </a:r>
            <a:r>
              <a:rPr sz="3600" dirty="0"/>
              <a:t> </a:t>
            </a:r>
            <a:r>
              <a:rPr sz="3600" dirty="0" err="1"/>
              <a:t>базе</a:t>
            </a:r>
            <a:r>
              <a:rPr sz="3600" dirty="0"/>
              <a:t> </a:t>
            </a:r>
            <a:r>
              <a:rPr sz="3600" dirty="0" err="1" smtClean="0"/>
              <a:t>Darvis</a:t>
            </a:r>
            <a:endParaRPr sz="3600" dirty="0"/>
          </a:p>
        </p:txBody>
      </p:sp>
      <p:sp>
        <p:nvSpPr>
          <p:cNvPr id="172" name="Shape 172"/>
          <p:cNvSpPr/>
          <p:nvPr/>
        </p:nvSpPr>
        <p:spPr>
          <a:xfrm>
            <a:off x="972679" y="2000663"/>
            <a:ext cx="505998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9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Обеспечение единого контура безопасности </a:t>
            </a:r>
          </a:p>
          <a:p>
            <a:pPr algn="l" defTabSz="457200">
              <a:defRPr sz="19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объекта</a:t>
            </a:r>
          </a:p>
        </p:txBody>
      </p:sp>
      <p:sp>
        <p:nvSpPr>
          <p:cNvPr id="173" name="Shape 173"/>
          <p:cNvSpPr/>
          <p:nvPr/>
        </p:nvSpPr>
        <p:spPr>
          <a:xfrm>
            <a:off x="972271" y="1458545"/>
            <a:ext cx="218694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DARVIS КСБ</a:t>
            </a:r>
          </a:p>
        </p:txBody>
      </p:sp>
      <p:sp>
        <p:nvSpPr>
          <p:cNvPr id="174" name="Shape 174"/>
          <p:cNvSpPr/>
          <p:nvPr/>
        </p:nvSpPr>
        <p:spPr>
          <a:xfrm>
            <a:off x="971153" y="3163214"/>
            <a:ext cx="5477177" cy="92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Объедините</a:t>
            </a:r>
            <a:r>
              <a:rPr dirty="0"/>
              <a:t> </a:t>
            </a:r>
            <a:r>
              <a:rPr dirty="0" err="1"/>
              <a:t>видеонаблюдение</a:t>
            </a:r>
            <a:r>
              <a:rPr dirty="0"/>
              <a:t>, </a:t>
            </a:r>
            <a:r>
              <a:rPr dirty="0" err="1"/>
              <a:t>управление</a:t>
            </a:r>
            <a:r>
              <a:rPr dirty="0"/>
              <a:t> </a:t>
            </a:r>
            <a:r>
              <a:rPr dirty="0" err="1"/>
              <a:t>доступом</a:t>
            </a:r>
            <a:r>
              <a:rPr dirty="0"/>
              <a:t>, </a:t>
            </a:r>
            <a:r>
              <a:rPr dirty="0" err="1"/>
              <a:t>пожарную</a:t>
            </a:r>
            <a:r>
              <a:rPr dirty="0"/>
              <a:t> </a:t>
            </a:r>
            <a:r>
              <a:rPr dirty="0" err="1" smtClean="0"/>
              <a:t>сигнализаци</a:t>
            </a:r>
            <a:r>
              <a:rPr lang="ru-RU" dirty="0" smtClean="0"/>
              <a:t>ю</a:t>
            </a:r>
            <a:r>
              <a:rPr dirty="0" smtClean="0"/>
              <a:t>, </a:t>
            </a:r>
            <a:r>
              <a:rPr dirty="0" err="1"/>
              <a:t>охрану</a:t>
            </a:r>
            <a:r>
              <a:rPr dirty="0"/>
              <a:t> </a:t>
            </a:r>
            <a:r>
              <a:rPr dirty="0" err="1"/>
              <a:t>периметра</a:t>
            </a:r>
            <a:r>
              <a:rPr dirty="0"/>
              <a:t>, </a:t>
            </a:r>
            <a:r>
              <a:rPr dirty="0" err="1"/>
              <a:t>оповещение</a:t>
            </a:r>
            <a:r>
              <a:rPr dirty="0"/>
              <a:t> и </a:t>
            </a:r>
            <a:r>
              <a:rPr dirty="0" err="1"/>
              <a:t>управление</a:t>
            </a:r>
            <a:r>
              <a:rPr dirty="0"/>
              <a:t> </a:t>
            </a:r>
            <a:r>
              <a:rPr dirty="0" err="1"/>
              <a:t>эвакуацией</a:t>
            </a:r>
            <a:endParaRPr dirty="0"/>
          </a:p>
        </p:txBody>
      </p:sp>
      <p:sp>
        <p:nvSpPr>
          <p:cNvPr id="175" name="Shape 175"/>
          <p:cNvSpPr/>
          <p:nvPr/>
        </p:nvSpPr>
        <p:spPr>
          <a:xfrm>
            <a:off x="8096647" y="2038520"/>
            <a:ext cx="3662337" cy="1312038"/>
          </a:xfrm>
          <a:prstGeom prst="roundRect">
            <a:avLst>
              <a:gd name="adj" fmla="val 11851"/>
            </a:avLst>
          </a:prstGeom>
          <a:solidFill>
            <a:srgbClr val="1374B1">
              <a:alpha val="41419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>
              <a:defRPr sz="24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183" name="Group 183"/>
          <p:cNvGrpSpPr/>
          <p:nvPr/>
        </p:nvGrpSpPr>
        <p:grpSpPr>
          <a:xfrm>
            <a:off x="8280900" y="2073719"/>
            <a:ext cx="1801768" cy="1115708"/>
            <a:chOff x="0" y="0"/>
            <a:chExt cx="1801767" cy="1115706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1059756" cy="447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600" b="1">
                  <a:solidFill>
                    <a:srgbClr val="0633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Состав</a:t>
              </a:r>
            </a:p>
          </p:txBody>
        </p:sp>
        <p:sp>
          <p:nvSpPr>
            <p:cNvPr id="177" name="Shape 177"/>
            <p:cNvSpPr/>
            <p:nvPr/>
          </p:nvSpPr>
          <p:spPr>
            <a:xfrm>
              <a:off x="253098" y="775261"/>
              <a:ext cx="1548669" cy="340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900">
                  <a:solidFill>
                    <a:srgbClr val="0633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Control Center</a:t>
              </a:r>
            </a:p>
          </p:txBody>
        </p:sp>
        <p:pic>
          <p:nvPicPr>
            <p:cNvPr id="178" name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084" y="863022"/>
              <a:ext cx="164924" cy="1649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Shape 179"/>
            <p:cNvSpPr/>
            <p:nvPr/>
          </p:nvSpPr>
          <p:spPr>
            <a:xfrm>
              <a:off x="254183" y="436258"/>
              <a:ext cx="1521099" cy="3404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defRPr sz="1900">
                  <a:solidFill>
                    <a:srgbClr val="0633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t>Control Server</a:t>
              </a:r>
            </a:p>
          </p:txBody>
        </p:sp>
        <p:pic>
          <p:nvPicPr>
            <p:cNvPr id="180" name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1038" y="524020"/>
              <a:ext cx="164923" cy="16492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5" name="Group 195"/>
          <p:cNvGrpSpPr/>
          <p:nvPr/>
        </p:nvGrpSpPr>
        <p:grpSpPr>
          <a:xfrm>
            <a:off x="585816" y="4633766"/>
            <a:ext cx="12148958" cy="3270677"/>
            <a:chOff x="0" y="-4445"/>
            <a:chExt cx="12148957" cy="3270676"/>
          </a:xfrm>
        </p:grpSpPr>
        <p:sp>
          <p:nvSpPr>
            <p:cNvPr id="184" name="Shape 184"/>
            <p:cNvSpPr/>
            <p:nvPr/>
          </p:nvSpPr>
          <p:spPr>
            <a:xfrm>
              <a:off x="3705241" y="-4445"/>
              <a:ext cx="4422686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D92258"/>
                  </a:solidFill>
                  <a:latin typeface="Bw Quinta Pro"/>
                  <a:ea typeface="Bw Quinta Pro"/>
                  <a:cs typeface="Bw Quinta Pro"/>
                  <a:sym typeface="Bw Quinta Pro"/>
                </a:defRPr>
              </a:lvl1pPr>
            </a:lstStyle>
            <a:p>
              <a:r>
                <a:rPr dirty="0" err="1"/>
                <a:t>Ключевые</a:t>
              </a:r>
              <a:r>
                <a:rPr dirty="0"/>
                <a:t> </a:t>
              </a:r>
              <a:r>
                <a:rPr dirty="0" err="1" smtClean="0"/>
                <a:t>функции</a:t>
              </a:r>
              <a:r>
                <a:rPr lang="ru-RU" dirty="0" smtClean="0"/>
                <a:t>:</a:t>
              </a:r>
              <a:endParaRPr dirty="0"/>
            </a:p>
          </p:txBody>
        </p:sp>
        <p:sp>
          <p:nvSpPr>
            <p:cNvPr id="185" name="Shape 185"/>
            <p:cNvSpPr/>
            <p:nvPr/>
          </p:nvSpPr>
          <p:spPr>
            <a:xfrm>
              <a:off x="447888" y="836778"/>
              <a:ext cx="5309625" cy="927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 defTabSz="457200">
                <a:defRPr sz="1800">
                  <a:solidFill>
                    <a:srgbClr val="0633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Предоставление</a:t>
              </a:r>
              <a:r>
                <a:rPr dirty="0"/>
                <a:t> </a:t>
              </a:r>
              <a:r>
                <a:rPr dirty="0" err="1"/>
                <a:t>функций</a:t>
              </a:r>
              <a:r>
                <a:rPr dirty="0"/>
                <a:t> </a:t>
              </a:r>
              <a:r>
                <a:rPr dirty="0" err="1"/>
                <a:t>контроля</a:t>
              </a:r>
              <a:r>
                <a:rPr dirty="0"/>
                <a:t> </a:t>
              </a:r>
              <a:r>
                <a:rPr dirty="0" err="1"/>
                <a:t>безопасности</a:t>
              </a:r>
              <a:r>
                <a:rPr dirty="0"/>
                <a:t> в </a:t>
              </a:r>
              <a:r>
                <a:rPr dirty="0" err="1"/>
                <a:t>режиме</a:t>
              </a:r>
              <a:r>
                <a:rPr dirty="0"/>
                <a:t> </a:t>
              </a:r>
              <a:r>
                <a:rPr dirty="0" err="1"/>
                <a:t>реального</a:t>
              </a:r>
              <a:r>
                <a:rPr dirty="0"/>
                <a:t> </a:t>
              </a:r>
              <a:r>
                <a:rPr dirty="0" err="1"/>
                <a:t>времени</a:t>
              </a:r>
              <a:r>
                <a:rPr dirty="0"/>
                <a:t> </a:t>
              </a:r>
              <a:r>
                <a:rPr dirty="0" err="1"/>
                <a:t>территориально</a:t>
              </a:r>
              <a:r>
                <a:rPr dirty="0"/>
                <a:t> </a:t>
              </a:r>
              <a:r>
                <a:rPr dirty="0" err="1"/>
                <a:t>распределенных</a:t>
              </a:r>
              <a:r>
                <a:rPr dirty="0"/>
                <a:t> </a:t>
              </a:r>
              <a:r>
                <a:rPr dirty="0" err="1" smtClean="0"/>
                <a:t>объектов</a:t>
              </a:r>
              <a:r>
                <a:rPr lang="ru-RU" dirty="0" smtClean="0"/>
                <a:t>;</a:t>
              </a:r>
              <a:endParaRPr dirty="0"/>
            </a:p>
          </p:txBody>
        </p:sp>
        <p:sp>
          <p:nvSpPr>
            <p:cNvPr id="186" name="Shape 186"/>
            <p:cNvSpPr/>
            <p:nvPr/>
          </p:nvSpPr>
          <p:spPr>
            <a:xfrm>
              <a:off x="447888" y="1924731"/>
              <a:ext cx="5309625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 defTabSz="457200">
                <a:defRPr sz="1800">
                  <a:solidFill>
                    <a:srgbClr val="0633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lang="ru-RU" dirty="0" smtClean="0"/>
                <a:t>Ориентированность платформы по событиям</a:t>
              </a:r>
              <a:r>
                <a:rPr dirty="0"/>
                <a:t> и </a:t>
              </a:r>
              <a:r>
                <a:rPr dirty="0" err="1"/>
                <a:t>поддержка</a:t>
              </a:r>
              <a:r>
                <a:rPr dirty="0"/>
                <a:t> </a:t>
              </a:r>
              <a:r>
                <a:rPr dirty="0" err="1"/>
                <a:t>принципа</a:t>
              </a:r>
              <a:r>
                <a:rPr dirty="0"/>
                <a:t> </a:t>
              </a:r>
              <a:r>
                <a:rPr dirty="0" err="1"/>
                <a:t>обработки</a:t>
              </a:r>
              <a:r>
                <a:rPr dirty="0"/>
                <a:t> </a:t>
              </a:r>
              <a:r>
                <a:rPr dirty="0" err="1" smtClean="0"/>
                <a:t>тревог</a:t>
              </a:r>
              <a:r>
                <a:rPr lang="ru-RU" dirty="0" smtClean="0"/>
                <a:t>;</a:t>
              </a:r>
              <a:endParaRPr dirty="0"/>
            </a:p>
          </p:txBody>
        </p:sp>
        <p:sp>
          <p:nvSpPr>
            <p:cNvPr id="187" name="Shape 187"/>
            <p:cNvSpPr/>
            <p:nvPr/>
          </p:nvSpPr>
          <p:spPr>
            <a:xfrm>
              <a:off x="384274" y="2727329"/>
              <a:ext cx="4972515" cy="3795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just" defTabSz="457200">
                <a:defRPr sz="1800">
                  <a:solidFill>
                    <a:srgbClr val="0633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Видеонаблюдение</a:t>
              </a:r>
              <a:r>
                <a:rPr dirty="0"/>
                <a:t> с </a:t>
              </a:r>
              <a:r>
                <a:rPr dirty="0" err="1"/>
                <a:t>навигацией</a:t>
              </a:r>
              <a:r>
                <a:rPr dirty="0"/>
                <a:t> </a:t>
              </a:r>
              <a:r>
                <a:rPr dirty="0" err="1"/>
                <a:t>по</a:t>
              </a:r>
              <a:r>
                <a:rPr dirty="0"/>
                <a:t> </a:t>
              </a:r>
              <a:r>
                <a:rPr dirty="0" err="1"/>
                <a:t>архиву</a:t>
              </a:r>
              <a:r>
                <a:rPr dirty="0"/>
                <a:t> и </a:t>
              </a:r>
              <a:r>
                <a:rPr dirty="0" smtClean="0"/>
                <a:t>PTZ</a:t>
              </a:r>
              <a:r>
                <a:rPr lang="ru-RU" dirty="0" smtClean="0"/>
                <a:t>;</a:t>
              </a:r>
              <a:endParaRPr dirty="0"/>
            </a:p>
          </p:txBody>
        </p:sp>
        <p:pic>
          <p:nvPicPr>
            <p:cNvPr id="188" name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978802"/>
              <a:ext cx="127001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9" name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085215"/>
              <a:ext cx="127001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90" name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885338"/>
              <a:ext cx="127001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1" name="Shape 191"/>
            <p:cNvSpPr/>
            <p:nvPr/>
          </p:nvSpPr>
          <p:spPr>
            <a:xfrm>
              <a:off x="6839332" y="1097050"/>
              <a:ext cx="5309625" cy="93358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 defTabSz="457200">
                <a:defRPr sz="1800">
                  <a:solidFill>
                    <a:srgbClr val="0633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Оценка</a:t>
              </a:r>
              <a:r>
                <a:rPr dirty="0"/>
                <a:t> </a:t>
              </a:r>
              <a:r>
                <a:rPr dirty="0" err="1"/>
                <a:t>ситуации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основании</a:t>
              </a:r>
              <a:r>
                <a:rPr dirty="0"/>
                <a:t> </a:t>
              </a:r>
              <a:r>
                <a:rPr dirty="0" err="1"/>
                <a:t>поступающих</a:t>
              </a:r>
              <a:r>
                <a:rPr dirty="0"/>
                <a:t> </a:t>
              </a:r>
              <a:r>
                <a:rPr dirty="0" err="1"/>
                <a:t>данных</a:t>
              </a:r>
              <a:r>
                <a:rPr dirty="0"/>
                <a:t> </a:t>
              </a:r>
              <a:r>
                <a:rPr dirty="0" smtClean="0"/>
                <a:t>и</a:t>
              </a:r>
              <a:r>
                <a:rPr lang="ru-RU" dirty="0" smtClean="0"/>
                <a:t> моментальное</a:t>
              </a:r>
              <a:r>
                <a:rPr dirty="0" smtClean="0"/>
                <a:t> </a:t>
              </a:r>
              <a:r>
                <a:rPr dirty="0" err="1"/>
                <a:t>реагирование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нештатные</a:t>
              </a:r>
              <a:r>
                <a:rPr dirty="0"/>
                <a:t> </a:t>
              </a:r>
              <a:r>
                <a:rPr dirty="0" err="1" smtClean="0"/>
                <a:t>ситуации</a:t>
              </a:r>
              <a:r>
                <a:rPr lang="ru-RU" dirty="0" smtClean="0"/>
                <a:t>;</a:t>
              </a:r>
              <a:endParaRPr dirty="0"/>
            </a:p>
          </p:txBody>
        </p:sp>
        <p:pic>
          <p:nvPicPr>
            <p:cNvPr id="192" name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33819" y="1380963"/>
              <a:ext cx="127002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3" name="Shape 193"/>
            <p:cNvSpPr/>
            <p:nvPr/>
          </p:nvSpPr>
          <p:spPr>
            <a:xfrm>
              <a:off x="6819520" y="2338783"/>
              <a:ext cx="5309625" cy="927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algn="just" defTabSz="457200">
                <a:defRPr sz="1800">
                  <a:solidFill>
                    <a:srgbClr val="063346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r>
                <a:rPr dirty="0" err="1"/>
                <a:t>Автоматическое</a:t>
              </a:r>
              <a:r>
                <a:rPr dirty="0"/>
                <a:t> </a:t>
              </a:r>
              <a:r>
                <a:rPr dirty="0" err="1"/>
                <a:t>реагирование</a:t>
              </a:r>
              <a:r>
                <a:rPr dirty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события</a:t>
              </a:r>
              <a:r>
                <a:rPr dirty="0"/>
                <a:t> с </a:t>
              </a:r>
              <a:r>
                <a:rPr dirty="0" err="1"/>
                <a:t>использованием</a:t>
              </a:r>
              <a:r>
                <a:rPr dirty="0"/>
                <a:t> </a:t>
              </a:r>
              <a:r>
                <a:rPr dirty="0" err="1"/>
                <a:t>гибких</a:t>
              </a:r>
              <a:r>
                <a:rPr dirty="0"/>
                <a:t> </a:t>
              </a:r>
              <a:r>
                <a:rPr dirty="0" err="1"/>
                <a:t>механизмов</a:t>
              </a:r>
              <a:r>
                <a:rPr dirty="0"/>
                <a:t> </a:t>
              </a:r>
              <a:r>
                <a:rPr dirty="0" err="1"/>
                <a:t>создания</a:t>
              </a:r>
              <a:r>
                <a:rPr dirty="0"/>
                <a:t> </a:t>
              </a:r>
              <a:r>
                <a:rPr dirty="0" err="1" smtClean="0"/>
                <a:t>алгоритмов</a:t>
              </a:r>
              <a:r>
                <a:rPr lang="ru-RU" dirty="0" smtClean="0"/>
                <a:t>.</a:t>
              </a:r>
              <a:endParaRPr dirty="0"/>
            </a:p>
          </p:txBody>
        </p:sp>
        <p:pic>
          <p:nvPicPr>
            <p:cNvPr id="194" name="image15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33819" y="2487377"/>
              <a:ext cx="127002" cy="127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6" name="Shape 196"/>
          <p:cNvSpPr/>
          <p:nvPr/>
        </p:nvSpPr>
        <p:spPr>
          <a:xfrm>
            <a:off x="973337" y="4573765"/>
            <a:ext cx="1168568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97" name="image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0638" y="2101264"/>
            <a:ext cx="508002" cy="50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>
            <a:spLocks noGrp="1"/>
          </p:cNvSpPr>
          <p:nvPr>
            <p:ph type="body" sz="quarter" idx="1"/>
          </p:nvPr>
        </p:nvSpPr>
        <p:spPr>
          <a:xfrm>
            <a:off x="520698" y="159957"/>
            <a:ext cx="7583570" cy="968527"/>
          </a:xfrm>
          <a:prstGeom prst="rect">
            <a:avLst/>
          </a:prstGeom>
        </p:spPr>
        <p:txBody>
          <a:bodyPr>
            <a:normAutofit/>
          </a:bodyPr>
          <a:lstStyle>
            <a:lvl1pPr defTabSz="537463">
              <a:defRPr sz="3680"/>
            </a:lvl1pPr>
          </a:lstStyle>
          <a:p>
            <a:r>
              <a:rPr sz="3600" dirty="0" err="1"/>
              <a:t>Типовые</a:t>
            </a:r>
            <a:r>
              <a:rPr sz="3600" dirty="0"/>
              <a:t> </a:t>
            </a:r>
            <a:r>
              <a:rPr sz="3600" dirty="0" err="1"/>
              <a:t>решения</a:t>
            </a:r>
            <a:r>
              <a:rPr sz="3600" dirty="0"/>
              <a:t> </a:t>
            </a:r>
            <a:r>
              <a:rPr sz="3600" dirty="0" err="1"/>
              <a:t>на</a:t>
            </a:r>
            <a:r>
              <a:rPr sz="3600" dirty="0"/>
              <a:t> </a:t>
            </a:r>
            <a:r>
              <a:rPr sz="3600" dirty="0" err="1"/>
              <a:t>базе</a:t>
            </a:r>
            <a:r>
              <a:rPr sz="3600" dirty="0"/>
              <a:t> </a:t>
            </a:r>
            <a:r>
              <a:rPr sz="3600" dirty="0" err="1" smtClean="0"/>
              <a:t>Darvis</a:t>
            </a:r>
            <a:endParaRPr sz="3600" dirty="0"/>
          </a:p>
        </p:txBody>
      </p:sp>
      <p:sp>
        <p:nvSpPr>
          <p:cNvPr id="201" name="Shape 201"/>
          <p:cNvSpPr/>
          <p:nvPr/>
        </p:nvSpPr>
        <p:spPr>
          <a:xfrm>
            <a:off x="971153" y="2222740"/>
            <a:ext cx="4837990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19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 err="1"/>
              <a:t>Организация</a:t>
            </a:r>
            <a:r>
              <a:rPr dirty="0"/>
              <a:t> </a:t>
            </a:r>
            <a:r>
              <a:rPr dirty="0" err="1"/>
              <a:t>локальных</a:t>
            </a:r>
            <a:r>
              <a:rPr dirty="0"/>
              <a:t> </a:t>
            </a:r>
            <a:r>
              <a:rPr dirty="0" err="1"/>
              <a:t>систем</a:t>
            </a:r>
            <a:r>
              <a:rPr dirty="0"/>
              <a:t> </a:t>
            </a:r>
            <a:r>
              <a:rPr dirty="0" err="1"/>
              <a:t>оповещения</a:t>
            </a:r>
            <a:endParaRPr dirty="0"/>
          </a:p>
        </p:txBody>
      </p:sp>
      <p:sp>
        <p:nvSpPr>
          <p:cNvPr id="202" name="Shape 202"/>
          <p:cNvSpPr/>
          <p:nvPr/>
        </p:nvSpPr>
        <p:spPr>
          <a:xfrm>
            <a:off x="972270" y="1458545"/>
            <a:ext cx="2330401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DARVIS ЛСО</a:t>
            </a:r>
          </a:p>
        </p:txBody>
      </p:sp>
      <p:sp>
        <p:nvSpPr>
          <p:cNvPr id="203" name="Shape 203"/>
          <p:cNvSpPr/>
          <p:nvPr/>
        </p:nvSpPr>
        <p:spPr>
          <a:xfrm>
            <a:off x="971153" y="3157039"/>
            <a:ext cx="5477177" cy="63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Создайте систему оповещение на объекте в соответствии с ГОСТ Р 42.3.01-2014</a:t>
            </a:r>
          </a:p>
        </p:txBody>
      </p:sp>
      <p:sp>
        <p:nvSpPr>
          <p:cNvPr id="204" name="Shape 204"/>
          <p:cNvSpPr/>
          <p:nvPr/>
        </p:nvSpPr>
        <p:spPr>
          <a:xfrm>
            <a:off x="8104268" y="1861579"/>
            <a:ext cx="3826180" cy="1540003"/>
          </a:xfrm>
          <a:prstGeom prst="roundRect">
            <a:avLst>
              <a:gd name="adj" fmla="val 9713"/>
            </a:avLst>
          </a:prstGeom>
          <a:solidFill>
            <a:srgbClr val="1374B1">
              <a:alpha val="41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>
              <a:defRPr sz="2400" b="1">
                <a:solidFill>
                  <a:srgbClr val="1374B1">
                    <a:alpha val="50000"/>
                  </a:srgbClr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8288520" y="1896778"/>
            <a:ext cx="1059757" cy="44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Состав</a:t>
            </a:r>
          </a:p>
        </p:txBody>
      </p:sp>
      <p:sp>
        <p:nvSpPr>
          <p:cNvPr id="206" name="Shape 206"/>
          <p:cNvSpPr/>
          <p:nvPr/>
        </p:nvSpPr>
        <p:spPr>
          <a:xfrm>
            <a:off x="8541618" y="2672040"/>
            <a:ext cx="1521099" cy="34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Control Server</a:t>
            </a:r>
          </a:p>
        </p:txBody>
      </p:sp>
      <p:pic>
        <p:nvPicPr>
          <p:cNvPr id="207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7606" y="2759800"/>
            <a:ext cx="164923" cy="164923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8542704" y="2333038"/>
            <a:ext cx="1608640" cy="34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Telecom Server</a:t>
            </a:r>
          </a:p>
        </p:txBody>
      </p:sp>
      <p:pic>
        <p:nvPicPr>
          <p:cNvPr id="209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9558" y="2420798"/>
            <a:ext cx="164923" cy="164924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8545076" y="3011041"/>
            <a:ext cx="1548669" cy="34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Control Center</a:t>
            </a:r>
          </a:p>
        </p:txBody>
      </p:sp>
      <p:pic>
        <p:nvPicPr>
          <p:cNvPr id="211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7606" y="3098802"/>
            <a:ext cx="164923" cy="164923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Shape 214"/>
          <p:cNvSpPr/>
          <p:nvPr/>
        </p:nvSpPr>
        <p:spPr>
          <a:xfrm>
            <a:off x="4291056" y="4651352"/>
            <a:ext cx="442268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 err="1"/>
              <a:t>Ключевые</a:t>
            </a:r>
            <a:r>
              <a:rPr dirty="0"/>
              <a:t> </a:t>
            </a:r>
            <a:r>
              <a:rPr dirty="0" err="1" smtClean="0"/>
              <a:t>функции</a:t>
            </a:r>
            <a:r>
              <a:rPr lang="ru-RU" dirty="0" smtClean="0"/>
              <a:t>:</a:t>
            </a:r>
            <a:endParaRPr dirty="0"/>
          </a:p>
        </p:txBody>
      </p:sp>
      <p:sp>
        <p:nvSpPr>
          <p:cNvPr id="215" name="Shape 215"/>
          <p:cNvSpPr/>
          <p:nvPr/>
        </p:nvSpPr>
        <p:spPr>
          <a:xfrm>
            <a:off x="1033704" y="5492575"/>
            <a:ext cx="5309625" cy="92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Взаимодействие</a:t>
            </a:r>
            <a:r>
              <a:rPr dirty="0"/>
              <a:t> с </a:t>
            </a:r>
            <a:r>
              <a:rPr dirty="0" err="1"/>
              <a:t>подсистемами</a:t>
            </a:r>
            <a:r>
              <a:rPr dirty="0"/>
              <a:t> </a:t>
            </a:r>
            <a:r>
              <a:rPr dirty="0" err="1"/>
              <a:t>радиационного</a:t>
            </a:r>
            <a:r>
              <a:rPr dirty="0"/>
              <a:t> и </a:t>
            </a:r>
            <a:r>
              <a:rPr dirty="0" err="1"/>
              <a:t>химического</a:t>
            </a:r>
            <a:r>
              <a:rPr dirty="0"/>
              <a:t> </a:t>
            </a:r>
            <a:r>
              <a:rPr dirty="0" err="1" smtClean="0"/>
              <a:t>контроля</a:t>
            </a:r>
            <a:r>
              <a:rPr lang="ru-RU" dirty="0" smtClean="0"/>
              <a:t>, а также</a:t>
            </a:r>
            <a:r>
              <a:rPr dirty="0" smtClean="0"/>
              <a:t> </a:t>
            </a:r>
            <a:r>
              <a:rPr dirty="0" err="1" smtClean="0"/>
              <a:t>други</a:t>
            </a:r>
            <a:r>
              <a:rPr lang="ru-RU" dirty="0" smtClean="0"/>
              <a:t>ми</a:t>
            </a:r>
            <a:r>
              <a:rPr dirty="0" smtClean="0"/>
              <a:t> </a:t>
            </a:r>
            <a:r>
              <a:rPr dirty="0" err="1" smtClean="0"/>
              <a:t>систем</a:t>
            </a:r>
            <a:r>
              <a:rPr lang="ru-RU" dirty="0" err="1" smtClean="0"/>
              <a:t>ами</a:t>
            </a:r>
            <a:r>
              <a:rPr dirty="0" smtClean="0"/>
              <a:t> </a:t>
            </a:r>
            <a:r>
              <a:rPr dirty="0" err="1"/>
              <a:t>мониторинга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потенциально-опасных</a:t>
            </a:r>
            <a:r>
              <a:rPr dirty="0"/>
              <a:t> </a:t>
            </a:r>
            <a:r>
              <a:rPr dirty="0" err="1" smtClean="0"/>
              <a:t>объектах</a:t>
            </a:r>
            <a:r>
              <a:rPr lang="ru-RU" dirty="0"/>
              <a:t>;</a:t>
            </a:r>
            <a:endParaRPr dirty="0"/>
          </a:p>
        </p:txBody>
      </p:sp>
      <p:sp>
        <p:nvSpPr>
          <p:cNvPr id="216" name="Shape 216"/>
          <p:cNvSpPr/>
          <p:nvPr/>
        </p:nvSpPr>
        <p:spPr>
          <a:xfrm>
            <a:off x="1033704" y="6580527"/>
            <a:ext cx="530962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</a:t>
            </a:r>
            <a:r>
              <a:rPr dirty="0" err="1"/>
              <a:t>каналов</a:t>
            </a:r>
            <a:r>
              <a:rPr dirty="0"/>
              <a:t> </a:t>
            </a:r>
            <a:r>
              <a:rPr dirty="0" err="1"/>
              <a:t>оповещения</a:t>
            </a:r>
            <a:r>
              <a:rPr dirty="0"/>
              <a:t>: </a:t>
            </a:r>
            <a:r>
              <a:rPr dirty="0" err="1" smtClean="0"/>
              <a:t>сирены</a:t>
            </a:r>
            <a:r>
              <a:rPr lang="ru-RU" dirty="0" smtClean="0"/>
              <a:t>, </a:t>
            </a:r>
            <a:r>
              <a:rPr dirty="0" err="1" smtClean="0"/>
              <a:t>громкоговорители</a:t>
            </a:r>
            <a:r>
              <a:rPr lang="ru-RU" dirty="0" smtClean="0"/>
              <a:t>;</a:t>
            </a:r>
            <a:endParaRPr dirty="0"/>
          </a:p>
        </p:txBody>
      </p:sp>
      <p:sp>
        <p:nvSpPr>
          <p:cNvPr id="217" name="Shape 217"/>
          <p:cNvSpPr/>
          <p:nvPr/>
        </p:nvSpPr>
        <p:spPr>
          <a:xfrm>
            <a:off x="1031491" y="7382419"/>
            <a:ext cx="547717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Подключение</a:t>
            </a:r>
            <a:r>
              <a:rPr dirty="0"/>
              <a:t> </a:t>
            </a:r>
            <a:r>
              <a:rPr dirty="0" err="1"/>
              <a:t>дополнительных</a:t>
            </a:r>
            <a:r>
              <a:rPr dirty="0"/>
              <a:t> </a:t>
            </a:r>
            <a:r>
              <a:rPr dirty="0" err="1"/>
              <a:t>каналов</a:t>
            </a:r>
            <a:r>
              <a:rPr dirty="0"/>
              <a:t> </a:t>
            </a:r>
            <a:r>
              <a:rPr dirty="0" err="1"/>
              <a:t>оповещения</a:t>
            </a:r>
            <a:r>
              <a:rPr dirty="0"/>
              <a:t>: </a:t>
            </a:r>
            <a:r>
              <a:rPr dirty="0" err="1"/>
              <a:t>телефон</a:t>
            </a:r>
            <a:r>
              <a:rPr dirty="0"/>
              <a:t>, СМС, email, </a:t>
            </a:r>
            <a:r>
              <a:rPr dirty="0" err="1"/>
              <a:t>мгновенные</a:t>
            </a:r>
            <a:r>
              <a:rPr dirty="0"/>
              <a:t> </a:t>
            </a:r>
            <a:r>
              <a:rPr dirty="0" err="1" smtClean="0"/>
              <a:t>сообщения</a:t>
            </a:r>
            <a:r>
              <a:rPr lang="ru-RU" dirty="0" smtClean="0"/>
              <a:t>;</a:t>
            </a:r>
            <a:endParaRPr dirty="0"/>
          </a:p>
        </p:txBody>
      </p:sp>
      <p:pic>
        <p:nvPicPr>
          <p:cNvPr id="218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15" y="5634599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15" y="6741011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15" y="7541135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Shape 221"/>
          <p:cNvSpPr/>
          <p:nvPr/>
        </p:nvSpPr>
        <p:spPr>
          <a:xfrm>
            <a:off x="7427689" y="5482236"/>
            <a:ext cx="53096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Автоматический</a:t>
            </a:r>
            <a:r>
              <a:rPr dirty="0"/>
              <a:t> </a:t>
            </a:r>
            <a:r>
              <a:rPr dirty="0" err="1"/>
              <a:t>запуск</a:t>
            </a:r>
            <a:r>
              <a:rPr dirty="0"/>
              <a:t> </a:t>
            </a:r>
            <a:r>
              <a:rPr dirty="0" err="1"/>
              <a:t>сценариев</a:t>
            </a:r>
            <a:r>
              <a:rPr dirty="0"/>
              <a:t> </a:t>
            </a:r>
            <a:r>
              <a:rPr dirty="0" err="1"/>
              <a:t>оповещения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основании</a:t>
            </a:r>
            <a:r>
              <a:rPr dirty="0"/>
              <a:t> </a:t>
            </a:r>
            <a:r>
              <a:rPr dirty="0" err="1" smtClean="0"/>
              <a:t>алгоритмов</a:t>
            </a:r>
            <a:r>
              <a:rPr lang="ru-RU" dirty="0" smtClean="0"/>
              <a:t>;</a:t>
            </a:r>
            <a:endParaRPr dirty="0"/>
          </a:p>
        </p:txBody>
      </p:sp>
      <p:pic>
        <p:nvPicPr>
          <p:cNvPr id="222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2176" y="5640351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7407875" y="6579292"/>
            <a:ext cx="530962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Технологический</a:t>
            </a:r>
            <a:r>
              <a:rPr dirty="0"/>
              <a:t> </a:t>
            </a:r>
            <a:r>
              <a:rPr dirty="0" err="1"/>
              <a:t>мониторинг</a:t>
            </a:r>
            <a:r>
              <a:rPr dirty="0"/>
              <a:t> </a:t>
            </a:r>
            <a:r>
              <a:rPr dirty="0" err="1"/>
              <a:t>состояния</a:t>
            </a:r>
            <a:r>
              <a:rPr dirty="0"/>
              <a:t> </a:t>
            </a:r>
            <a:r>
              <a:rPr dirty="0" err="1"/>
              <a:t>оконечных</a:t>
            </a:r>
            <a:r>
              <a:rPr dirty="0"/>
              <a:t> </a:t>
            </a:r>
            <a:r>
              <a:rPr dirty="0" err="1"/>
              <a:t>устройств</a:t>
            </a:r>
            <a:r>
              <a:rPr dirty="0"/>
              <a:t> </a:t>
            </a:r>
            <a:r>
              <a:rPr dirty="0" err="1" smtClean="0"/>
              <a:t>оповещения</a:t>
            </a:r>
            <a:r>
              <a:rPr lang="ru-RU" dirty="0" smtClean="0"/>
              <a:t>;</a:t>
            </a:r>
            <a:endParaRPr dirty="0"/>
          </a:p>
        </p:txBody>
      </p:sp>
      <p:pic>
        <p:nvPicPr>
          <p:cNvPr id="224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2176" y="6734064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973337" y="4573765"/>
            <a:ext cx="1168568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26" name="image1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22446" y="1943512"/>
            <a:ext cx="508002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/>
          <p:nvPr/>
        </p:nvSpPr>
        <p:spPr>
          <a:xfrm>
            <a:off x="7406748" y="7382419"/>
            <a:ext cx="530962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Контроль</a:t>
            </a:r>
            <a:r>
              <a:rPr dirty="0"/>
              <a:t> </a:t>
            </a:r>
            <a:r>
              <a:rPr dirty="0" err="1"/>
              <a:t>доведения</a:t>
            </a:r>
            <a:r>
              <a:rPr dirty="0"/>
              <a:t> </a:t>
            </a:r>
            <a:r>
              <a:rPr dirty="0" err="1"/>
              <a:t>оповещения</a:t>
            </a:r>
            <a:r>
              <a:rPr dirty="0"/>
              <a:t> </a:t>
            </a:r>
            <a:r>
              <a:rPr dirty="0" err="1"/>
              <a:t>оконечными</a:t>
            </a:r>
            <a:r>
              <a:rPr dirty="0"/>
              <a:t> </a:t>
            </a:r>
            <a:r>
              <a:rPr dirty="0" err="1" smtClean="0"/>
              <a:t>устройствами</a:t>
            </a:r>
            <a:r>
              <a:rPr lang="ru-RU" dirty="0" smtClean="0"/>
              <a:t>.</a:t>
            </a:r>
            <a:endParaRPr dirty="0"/>
          </a:p>
        </p:txBody>
      </p:sp>
      <p:pic>
        <p:nvPicPr>
          <p:cNvPr id="228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1048" y="7537191"/>
            <a:ext cx="127002" cy="127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>
            <a:spLocks noGrp="1"/>
          </p:cNvSpPr>
          <p:nvPr>
            <p:ph type="body" sz="quarter" idx="1"/>
          </p:nvPr>
        </p:nvSpPr>
        <p:spPr>
          <a:xfrm>
            <a:off x="581160" y="237542"/>
            <a:ext cx="7277846" cy="1039517"/>
          </a:xfrm>
          <a:prstGeom prst="rect">
            <a:avLst/>
          </a:prstGeom>
        </p:spPr>
        <p:txBody>
          <a:bodyPr>
            <a:noAutofit/>
          </a:bodyPr>
          <a:lstStyle>
            <a:lvl1pPr defTabSz="537463">
              <a:defRPr sz="3680"/>
            </a:lvl1pPr>
          </a:lstStyle>
          <a:p>
            <a:r>
              <a:rPr sz="3600" dirty="0" err="1"/>
              <a:t>Типовые</a:t>
            </a:r>
            <a:r>
              <a:rPr sz="3600" dirty="0"/>
              <a:t> </a:t>
            </a:r>
            <a:r>
              <a:rPr sz="3600" dirty="0" err="1"/>
              <a:t>решения</a:t>
            </a:r>
            <a:r>
              <a:rPr sz="3600" dirty="0"/>
              <a:t> </a:t>
            </a:r>
            <a:r>
              <a:rPr sz="3600" dirty="0" err="1"/>
              <a:t>на</a:t>
            </a:r>
            <a:r>
              <a:rPr sz="3600" dirty="0"/>
              <a:t> </a:t>
            </a:r>
            <a:r>
              <a:rPr sz="3600" dirty="0" err="1"/>
              <a:t>базе</a:t>
            </a:r>
            <a:r>
              <a:rPr sz="3600" dirty="0"/>
              <a:t> </a:t>
            </a:r>
            <a:r>
              <a:rPr sz="3600" dirty="0" err="1"/>
              <a:t>Darvis</a:t>
            </a:r>
            <a:endParaRPr sz="3600" dirty="0"/>
          </a:p>
        </p:txBody>
      </p:sp>
      <p:sp>
        <p:nvSpPr>
          <p:cNvPr id="232" name="Shape 232"/>
          <p:cNvSpPr/>
          <p:nvPr/>
        </p:nvSpPr>
        <p:spPr>
          <a:xfrm>
            <a:off x="972270" y="2133378"/>
            <a:ext cx="5148302" cy="39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19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 err="1"/>
              <a:t>Организация</a:t>
            </a:r>
            <a:r>
              <a:rPr dirty="0"/>
              <a:t> </a:t>
            </a:r>
            <a:r>
              <a:rPr dirty="0" err="1"/>
              <a:t>мониторинга</a:t>
            </a:r>
            <a:r>
              <a:rPr dirty="0"/>
              <a:t> </a:t>
            </a:r>
            <a:r>
              <a:rPr dirty="0" err="1"/>
              <a:t>инженерных</a:t>
            </a:r>
            <a:r>
              <a:rPr dirty="0"/>
              <a:t> </a:t>
            </a:r>
            <a:r>
              <a:rPr dirty="0" err="1"/>
              <a:t>систем</a:t>
            </a:r>
            <a:endParaRPr dirty="0"/>
          </a:p>
        </p:txBody>
      </p:sp>
      <p:sp>
        <p:nvSpPr>
          <p:cNvPr id="233" name="Shape 233"/>
          <p:cNvSpPr/>
          <p:nvPr/>
        </p:nvSpPr>
        <p:spPr>
          <a:xfrm>
            <a:off x="972270" y="1458545"/>
            <a:ext cx="2587652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DARVIS СМИС</a:t>
            </a:r>
          </a:p>
        </p:txBody>
      </p:sp>
      <p:sp>
        <p:nvSpPr>
          <p:cNvPr id="234" name="Shape 234"/>
          <p:cNvSpPr/>
          <p:nvPr/>
        </p:nvSpPr>
        <p:spPr>
          <a:xfrm>
            <a:off x="1053534" y="2953162"/>
            <a:ext cx="2049816" cy="3"/>
          </a:xfrm>
          <a:prstGeom prst="line">
            <a:avLst/>
          </a:prstGeom>
          <a:ln w="12700">
            <a:solidFill>
              <a:srgbClr val="E8ECEC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972270" y="2802792"/>
            <a:ext cx="5477177" cy="12195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 smtClean="0"/>
              <a:t>Обеспеч</a:t>
            </a:r>
            <a:r>
              <a:rPr lang="ru-RU" dirty="0" err="1" smtClean="0"/>
              <a:t>ение</a:t>
            </a:r>
            <a:r>
              <a:rPr dirty="0" smtClean="0"/>
              <a:t> </a:t>
            </a:r>
            <a:r>
              <a:rPr dirty="0" err="1" smtClean="0"/>
              <a:t>автоматическ</a:t>
            </a:r>
            <a:r>
              <a:rPr lang="ru-RU" dirty="0" smtClean="0"/>
              <a:t>ого</a:t>
            </a:r>
            <a:r>
              <a:rPr dirty="0" smtClean="0"/>
              <a:t> </a:t>
            </a:r>
            <a:r>
              <a:rPr dirty="0" err="1" smtClean="0"/>
              <a:t>контрол</a:t>
            </a:r>
            <a:r>
              <a:rPr lang="ru-RU" dirty="0" smtClean="0"/>
              <a:t>я</a:t>
            </a:r>
            <a:r>
              <a:rPr dirty="0" smtClean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подсистемами</a:t>
            </a:r>
            <a:r>
              <a:rPr dirty="0"/>
              <a:t> </a:t>
            </a:r>
            <a:r>
              <a:rPr dirty="0" err="1"/>
              <a:t>инженерно-технического</a:t>
            </a:r>
            <a:r>
              <a:rPr dirty="0"/>
              <a:t> </a:t>
            </a:r>
            <a:r>
              <a:rPr dirty="0" err="1"/>
              <a:t>обеспечения</a:t>
            </a:r>
            <a:r>
              <a:rPr dirty="0"/>
              <a:t>, </a:t>
            </a:r>
            <a:r>
              <a:rPr dirty="0" err="1"/>
              <a:t>технологических</a:t>
            </a:r>
            <a:r>
              <a:rPr dirty="0"/>
              <a:t> </a:t>
            </a:r>
            <a:r>
              <a:rPr dirty="0" err="1"/>
              <a:t>процессов</a:t>
            </a:r>
            <a:r>
              <a:rPr dirty="0"/>
              <a:t>, </a:t>
            </a:r>
            <a:r>
              <a:rPr dirty="0" err="1"/>
              <a:t>сооружений</a:t>
            </a:r>
            <a:r>
              <a:rPr dirty="0"/>
              <a:t> </a:t>
            </a:r>
            <a:r>
              <a:rPr dirty="0" err="1"/>
              <a:t>инженерной</a:t>
            </a:r>
            <a:r>
              <a:rPr dirty="0"/>
              <a:t> </a:t>
            </a:r>
            <a:r>
              <a:rPr dirty="0" err="1"/>
              <a:t>защиты</a:t>
            </a:r>
            <a:r>
              <a:rPr dirty="0"/>
              <a:t> (ГОСТ Р 22.1.14–2013)</a:t>
            </a:r>
          </a:p>
        </p:txBody>
      </p:sp>
      <p:sp>
        <p:nvSpPr>
          <p:cNvPr id="236" name="Shape 236"/>
          <p:cNvSpPr/>
          <p:nvPr/>
        </p:nvSpPr>
        <p:spPr>
          <a:xfrm>
            <a:off x="8104268" y="1704957"/>
            <a:ext cx="3828887" cy="1962699"/>
          </a:xfrm>
          <a:prstGeom prst="roundRect">
            <a:avLst>
              <a:gd name="adj" fmla="val 8375"/>
            </a:avLst>
          </a:prstGeom>
          <a:solidFill>
            <a:srgbClr val="1374B1">
              <a:alpha val="41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>
              <a:defRPr sz="24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dirty="0"/>
          </a:p>
        </p:txBody>
      </p:sp>
      <p:sp>
        <p:nvSpPr>
          <p:cNvPr id="237" name="Shape 237"/>
          <p:cNvSpPr/>
          <p:nvPr/>
        </p:nvSpPr>
        <p:spPr>
          <a:xfrm>
            <a:off x="8288520" y="1740157"/>
            <a:ext cx="1059757" cy="44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Состав</a:t>
            </a:r>
            <a:endParaRPr dirty="0"/>
          </a:p>
        </p:txBody>
      </p:sp>
      <p:sp>
        <p:nvSpPr>
          <p:cNvPr id="238" name="Shape 238"/>
          <p:cNvSpPr/>
          <p:nvPr/>
        </p:nvSpPr>
        <p:spPr>
          <a:xfrm>
            <a:off x="8541618" y="2515417"/>
            <a:ext cx="1608641" cy="340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Telecom Server</a:t>
            </a:r>
          </a:p>
        </p:txBody>
      </p:sp>
      <p:pic>
        <p:nvPicPr>
          <p:cNvPr id="239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7606" y="2603180"/>
            <a:ext cx="164923" cy="164923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Shape 240"/>
          <p:cNvSpPr/>
          <p:nvPr/>
        </p:nvSpPr>
        <p:spPr>
          <a:xfrm>
            <a:off x="8542704" y="2149150"/>
            <a:ext cx="1728037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Extended Server</a:t>
            </a:r>
          </a:p>
        </p:txBody>
      </p:sp>
      <p:pic>
        <p:nvPicPr>
          <p:cNvPr id="241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9558" y="2264178"/>
            <a:ext cx="164923" cy="164923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/>
        </p:nvSpPr>
        <p:spPr>
          <a:xfrm>
            <a:off x="8545076" y="2854420"/>
            <a:ext cx="1521098" cy="34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Control Server</a:t>
            </a:r>
          </a:p>
        </p:txBody>
      </p:sp>
      <p:pic>
        <p:nvPicPr>
          <p:cNvPr id="243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57606" y="2942181"/>
            <a:ext cx="164923" cy="164924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Shape 244"/>
          <p:cNvSpPr/>
          <p:nvPr/>
        </p:nvSpPr>
        <p:spPr>
          <a:xfrm>
            <a:off x="8550155" y="3179838"/>
            <a:ext cx="1548669" cy="340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Control Center</a:t>
            </a:r>
          </a:p>
        </p:txBody>
      </p:sp>
      <p:pic>
        <p:nvPicPr>
          <p:cNvPr id="245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62685" y="3267600"/>
            <a:ext cx="164923" cy="164923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>
            <a:off x="4291056" y="4625952"/>
            <a:ext cx="442268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 err="1"/>
              <a:t>Ключевые</a:t>
            </a:r>
            <a:r>
              <a:rPr dirty="0"/>
              <a:t> </a:t>
            </a:r>
            <a:r>
              <a:rPr dirty="0" err="1" smtClean="0"/>
              <a:t>функции</a:t>
            </a:r>
            <a:r>
              <a:rPr lang="ru-RU" dirty="0" smtClean="0"/>
              <a:t>:</a:t>
            </a:r>
            <a:endParaRPr dirty="0"/>
          </a:p>
        </p:txBody>
      </p:sp>
      <p:sp>
        <p:nvSpPr>
          <p:cNvPr id="249" name="Shape 249"/>
          <p:cNvSpPr/>
          <p:nvPr/>
        </p:nvSpPr>
        <p:spPr>
          <a:xfrm>
            <a:off x="1033704" y="5479875"/>
            <a:ext cx="5309625" cy="927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dirty="0" err="1"/>
              <a:t>Контроль</a:t>
            </a:r>
            <a:r>
              <a:rPr dirty="0"/>
              <a:t> </a:t>
            </a:r>
            <a:r>
              <a:rPr dirty="0"/>
              <a:t>и</a:t>
            </a:r>
            <a:r>
              <a:rPr dirty="0"/>
              <a:t> </a:t>
            </a:r>
            <a:r>
              <a:rPr dirty="0" err="1"/>
              <a:t>сигнализация</a:t>
            </a:r>
            <a:r>
              <a:rPr dirty="0"/>
              <a:t> </a:t>
            </a:r>
            <a:r>
              <a:rPr dirty="0"/>
              <a:t>о</a:t>
            </a:r>
            <a:r>
              <a:rPr dirty="0"/>
              <a:t> </a:t>
            </a:r>
            <a:r>
              <a:rPr dirty="0" err="1"/>
              <a:t>приближении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выходе</a:t>
            </a:r>
            <a:r>
              <a:rPr dirty="0"/>
              <a:t> </a:t>
            </a:r>
            <a:r>
              <a:rPr dirty="0" err="1"/>
              <a:t>за</a:t>
            </a:r>
            <a:r>
              <a:rPr dirty="0"/>
              <a:t> </a:t>
            </a:r>
            <a:r>
              <a:rPr dirty="0" err="1"/>
              <a:t>пределы</a:t>
            </a:r>
            <a:r>
              <a:rPr dirty="0"/>
              <a:t> </a:t>
            </a:r>
            <a:r>
              <a:rPr dirty="0" err="1" smtClean="0"/>
              <a:t>допустимых</a:t>
            </a:r>
            <a:r>
              <a:rPr lang="ru-RU" dirty="0" smtClean="0"/>
              <a:t>,</a:t>
            </a:r>
            <a:r>
              <a:rPr dirty="0"/>
              <a:t> </a:t>
            </a:r>
            <a:r>
              <a:rPr dirty="0" err="1"/>
              <a:t>критических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предупредительных</a:t>
            </a:r>
            <a:r>
              <a:rPr dirty="0"/>
              <a:t> </a:t>
            </a:r>
            <a:r>
              <a:rPr dirty="0" err="1" smtClean="0"/>
              <a:t>значений</a:t>
            </a:r>
            <a:r>
              <a:rPr lang="ru-RU" dirty="0" smtClean="0"/>
              <a:t>;</a:t>
            </a:r>
            <a:endParaRPr dirty="0"/>
          </a:p>
        </p:txBody>
      </p:sp>
      <p:sp>
        <p:nvSpPr>
          <p:cNvPr id="250" name="Shape 250"/>
          <p:cNvSpPr/>
          <p:nvPr/>
        </p:nvSpPr>
        <p:spPr>
          <a:xfrm>
            <a:off x="1033704" y="6567827"/>
            <a:ext cx="530962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протоколов</a:t>
            </a:r>
            <a:r>
              <a:rPr dirty="0"/>
              <a:t> </a:t>
            </a:r>
            <a:r>
              <a:rPr dirty="0" err="1"/>
              <a:t>телеметрии</a:t>
            </a:r>
            <a:r>
              <a:rPr dirty="0"/>
              <a:t> </a:t>
            </a:r>
            <a:r>
              <a:rPr dirty="0"/>
              <a:t>и</a:t>
            </a:r>
            <a:r>
              <a:rPr dirty="0"/>
              <a:t> </a:t>
            </a:r>
            <a:r>
              <a:rPr dirty="0" err="1"/>
              <a:t>мониторинга</a:t>
            </a:r>
            <a:r>
              <a:rPr dirty="0"/>
              <a:t> </a:t>
            </a:r>
            <a:r>
              <a:rPr dirty="0" err="1"/>
              <a:t>состояния</a:t>
            </a:r>
            <a:r>
              <a:rPr dirty="0"/>
              <a:t> </a:t>
            </a:r>
            <a:r>
              <a:rPr dirty="0" err="1" smtClean="0"/>
              <a:t>оборудования</a:t>
            </a:r>
            <a:r>
              <a:rPr lang="ru-RU" dirty="0" smtClean="0"/>
              <a:t>;</a:t>
            </a:r>
            <a:endParaRPr dirty="0"/>
          </a:p>
        </p:txBody>
      </p:sp>
      <p:sp>
        <p:nvSpPr>
          <p:cNvPr id="251" name="Shape 251"/>
          <p:cNvSpPr/>
          <p:nvPr/>
        </p:nvSpPr>
        <p:spPr>
          <a:xfrm>
            <a:off x="1031491" y="7369719"/>
            <a:ext cx="5477178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dirty="0" err="1"/>
              <a:t>Регистрация</a:t>
            </a:r>
            <a:r>
              <a:rPr dirty="0"/>
              <a:t> </a:t>
            </a:r>
            <a:r>
              <a:rPr dirty="0" err="1"/>
              <a:t>заявок</a:t>
            </a:r>
            <a:r>
              <a:rPr dirty="0"/>
              <a:t>, </a:t>
            </a:r>
            <a:r>
              <a:rPr dirty="0" err="1"/>
              <a:t>распределение</a:t>
            </a:r>
            <a:r>
              <a:rPr dirty="0"/>
              <a:t> </a:t>
            </a:r>
            <a:r>
              <a:rPr dirty="0"/>
              <a:t>и</a:t>
            </a:r>
            <a:r>
              <a:rPr dirty="0"/>
              <a:t> </a:t>
            </a:r>
            <a:r>
              <a:rPr dirty="0" err="1"/>
              <a:t>контроль</a:t>
            </a:r>
            <a:r>
              <a:rPr dirty="0"/>
              <a:t> </a:t>
            </a:r>
            <a:r>
              <a:rPr dirty="0" err="1"/>
              <a:t>исполнения</a:t>
            </a:r>
            <a:r>
              <a:rPr dirty="0"/>
              <a:t> </a:t>
            </a:r>
            <a:r>
              <a:rPr dirty="0" err="1" smtClean="0"/>
              <a:t>заданий</a:t>
            </a:r>
            <a:r>
              <a:rPr lang="ru-RU" dirty="0" smtClean="0"/>
              <a:t>;</a:t>
            </a:r>
            <a:endParaRPr dirty="0"/>
          </a:p>
        </p:txBody>
      </p:sp>
      <p:pic>
        <p:nvPicPr>
          <p:cNvPr id="252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15" y="5621899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3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15" y="6728311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815" y="7528435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55" name="Shape 255"/>
          <p:cNvSpPr/>
          <p:nvPr/>
        </p:nvSpPr>
        <p:spPr>
          <a:xfrm>
            <a:off x="7427689" y="5476690"/>
            <a:ext cx="5309623" cy="151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протокола</a:t>
            </a:r>
            <a:r>
              <a:rPr dirty="0"/>
              <a:t> СМИС, </a:t>
            </a:r>
            <a:r>
              <a:rPr dirty="0" err="1"/>
              <a:t>описанного</a:t>
            </a:r>
            <a:r>
              <a:rPr dirty="0"/>
              <a:t> </a:t>
            </a:r>
            <a:r>
              <a:rPr dirty="0"/>
              <a:t>в</a:t>
            </a:r>
            <a:r>
              <a:rPr dirty="0"/>
              <a:t> «</a:t>
            </a:r>
            <a:r>
              <a:rPr dirty="0" err="1"/>
              <a:t>Технические</a:t>
            </a:r>
            <a:r>
              <a:rPr dirty="0"/>
              <a:t> </a:t>
            </a:r>
            <a:r>
              <a:rPr dirty="0" err="1"/>
              <a:t>требования</a:t>
            </a:r>
            <a:r>
              <a:rPr dirty="0"/>
              <a:t> </a:t>
            </a:r>
            <a:r>
              <a:rPr dirty="0"/>
              <a:t>к</a:t>
            </a:r>
            <a:r>
              <a:rPr dirty="0"/>
              <a:t> ПТК СМИС»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взаимодействия</a:t>
            </a:r>
            <a:r>
              <a:rPr dirty="0"/>
              <a:t> </a:t>
            </a:r>
            <a:r>
              <a:rPr dirty="0"/>
              <a:t>с</a:t>
            </a:r>
            <a:r>
              <a:rPr dirty="0"/>
              <a:t> </a:t>
            </a:r>
            <a:r>
              <a:rPr dirty="0" err="1"/>
              <a:t>органами</a:t>
            </a:r>
            <a:r>
              <a:rPr dirty="0"/>
              <a:t> РСЧС </a:t>
            </a:r>
            <a:r>
              <a:rPr dirty="0"/>
              <a:t>и</a:t>
            </a:r>
            <a:r>
              <a:rPr dirty="0"/>
              <a:t> </a:t>
            </a:r>
            <a:r>
              <a:rPr dirty="0" err="1"/>
              <a:t>другими</a:t>
            </a:r>
            <a:r>
              <a:rPr dirty="0"/>
              <a:t> </a:t>
            </a:r>
            <a:r>
              <a:rPr dirty="0" err="1"/>
              <a:t>объектами</a:t>
            </a:r>
            <a:r>
              <a:rPr dirty="0"/>
              <a:t> </a:t>
            </a: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вертикали</a:t>
            </a:r>
            <a:r>
              <a:rPr dirty="0"/>
              <a:t> </a:t>
            </a:r>
            <a:r>
              <a:rPr dirty="0" err="1"/>
              <a:t>управления</a:t>
            </a:r>
            <a:r>
              <a:rPr dirty="0"/>
              <a:t> (ГОСТ </a:t>
            </a:r>
            <a:r>
              <a:rPr dirty="0"/>
              <a:t>Р</a:t>
            </a:r>
            <a:r>
              <a:rPr dirty="0"/>
              <a:t> 22.1.12-2005</a:t>
            </a:r>
            <a:r>
              <a:rPr dirty="0" smtClean="0"/>
              <a:t>)</a:t>
            </a:r>
            <a:r>
              <a:rPr lang="ru-RU" dirty="0" smtClean="0"/>
              <a:t>;</a:t>
            </a:r>
            <a:endParaRPr dirty="0"/>
          </a:p>
        </p:txBody>
      </p:sp>
      <p:pic>
        <p:nvPicPr>
          <p:cNvPr id="256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2176" y="5636710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7407875" y="7089829"/>
            <a:ext cx="5309624" cy="9274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dirty="0" err="1"/>
              <a:t>Поддержка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отображения</a:t>
            </a:r>
            <a:r>
              <a:rPr dirty="0"/>
              <a:t> 3D </a:t>
            </a:r>
            <a:r>
              <a:rPr dirty="0" err="1"/>
              <a:t>моделей</a:t>
            </a:r>
            <a:r>
              <a:rPr dirty="0"/>
              <a:t> </a:t>
            </a:r>
            <a:r>
              <a:rPr dirty="0" err="1"/>
              <a:t>объектов</a:t>
            </a:r>
            <a:r>
              <a:rPr dirty="0"/>
              <a:t>, </a:t>
            </a:r>
            <a:r>
              <a:rPr dirty="0" err="1"/>
              <a:t>местоположения</a:t>
            </a:r>
            <a:r>
              <a:rPr dirty="0"/>
              <a:t> </a:t>
            </a:r>
            <a:r>
              <a:rPr dirty="0" err="1"/>
              <a:t>устройств</a:t>
            </a:r>
            <a:r>
              <a:rPr dirty="0"/>
              <a:t> </a:t>
            </a:r>
            <a:r>
              <a:rPr dirty="0"/>
              <a:t>и</a:t>
            </a:r>
            <a:r>
              <a:rPr dirty="0"/>
              <a:t> </a:t>
            </a:r>
            <a:r>
              <a:rPr dirty="0" err="1"/>
              <a:t>их</a:t>
            </a:r>
            <a:r>
              <a:rPr dirty="0"/>
              <a:t> </a:t>
            </a:r>
            <a:r>
              <a:rPr dirty="0" err="1" smtClean="0"/>
              <a:t>состояний</a:t>
            </a:r>
            <a:r>
              <a:rPr lang="ru-RU" dirty="0" smtClean="0"/>
              <a:t>.</a:t>
            </a:r>
            <a:endParaRPr dirty="0"/>
          </a:p>
        </p:txBody>
      </p:sp>
      <p:pic>
        <p:nvPicPr>
          <p:cNvPr id="258" name="image1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2176" y="7238424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Shape 259"/>
          <p:cNvSpPr/>
          <p:nvPr/>
        </p:nvSpPr>
        <p:spPr>
          <a:xfrm>
            <a:off x="973337" y="4573765"/>
            <a:ext cx="1168568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60" name="image1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425153" y="1783071"/>
            <a:ext cx="508002" cy="508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3B2FCD8-DBA3-904F-A9E2-52778C2F36ED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53324" y="197529"/>
            <a:ext cx="10413572" cy="1039516"/>
          </a:xfrm>
        </p:spPr>
        <p:txBody>
          <a:bodyPr>
            <a:noAutofit/>
          </a:bodyPr>
          <a:lstStyle/>
          <a:p>
            <a:r>
              <a:rPr lang="ru-RU" sz="3600" dirty="0"/>
              <a:t>Решение для потенциально опасных объектов</a:t>
            </a:r>
          </a:p>
        </p:txBody>
      </p:sp>
      <p:sp>
        <p:nvSpPr>
          <p:cNvPr id="4" name="Shape 232">
            <a:extLst>
              <a:ext uri="{FF2B5EF4-FFF2-40B4-BE49-F238E27FC236}">
                <a16:creationId xmlns:a16="http://schemas.microsoft.com/office/drawing/2014/main" id="{B50D1CCD-5FFB-894A-96A4-DDF72A0AFBC0}"/>
              </a:ext>
            </a:extLst>
          </p:cNvPr>
          <p:cNvSpPr/>
          <p:nvPr/>
        </p:nvSpPr>
        <p:spPr>
          <a:xfrm>
            <a:off x="972679" y="2000662"/>
            <a:ext cx="6540252" cy="979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19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lang="ru-RU"/>
              <a:t>Система мониторинга оперативных и хранения исторических </a:t>
            </a:r>
            <a:endParaRPr lang="en-US"/>
          </a:p>
          <a:p>
            <a:r>
              <a:rPr lang="ru-RU"/>
              <a:t>числовых показателей приложений, устройств, </a:t>
            </a:r>
            <a:endParaRPr lang="en-US"/>
          </a:p>
          <a:p>
            <a:r>
              <a:rPr lang="ru-RU"/>
              <a:t>технических процессов </a:t>
            </a:r>
            <a:endParaRPr/>
          </a:p>
        </p:txBody>
      </p:sp>
      <p:sp>
        <p:nvSpPr>
          <p:cNvPr id="5" name="Shape 233">
            <a:extLst>
              <a:ext uri="{FF2B5EF4-FFF2-40B4-BE49-F238E27FC236}">
                <a16:creationId xmlns:a16="http://schemas.microsoft.com/office/drawing/2014/main" id="{A9F20BDD-3380-5449-99A7-AD3B1E77E083}"/>
              </a:ext>
            </a:extLst>
          </p:cNvPr>
          <p:cNvSpPr/>
          <p:nvPr/>
        </p:nvSpPr>
        <p:spPr>
          <a:xfrm>
            <a:off x="971153" y="1304489"/>
            <a:ext cx="3617978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DARVIS</a:t>
            </a:r>
            <a:r>
              <a:rPr lang="ru-RU"/>
              <a:t> Мониторинг</a:t>
            </a:r>
            <a:endParaRPr/>
          </a:p>
        </p:txBody>
      </p:sp>
      <p:sp>
        <p:nvSpPr>
          <p:cNvPr id="6" name="Shape 235">
            <a:extLst>
              <a:ext uri="{FF2B5EF4-FFF2-40B4-BE49-F238E27FC236}">
                <a16:creationId xmlns:a16="http://schemas.microsoft.com/office/drawing/2014/main" id="{633AD29D-F281-9D4E-BF37-E0A881B94F07}"/>
              </a:ext>
            </a:extLst>
          </p:cNvPr>
          <p:cNvSpPr/>
          <p:nvPr/>
        </p:nvSpPr>
        <p:spPr>
          <a:xfrm>
            <a:off x="971153" y="3157039"/>
            <a:ext cx="5477177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/>
              <a:t>Определения превышения заданных порогов, формирование событий и передача их в управляющие системы </a:t>
            </a:r>
            <a:endParaRPr/>
          </a:p>
        </p:txBody>
      </p:sp>
      <p:sp>
        <p:nvSpPr>
          <p:cNvPr id="7" name="Shape 236">
            <a:extLst>
              <a:ext uri="{FF2B5EF4-FFF2-40B4-BE49-F238E27FC236}">
                <a16:creationId xmlns:a16="http://schemas.microsoft.com/office/drawing/2014/main" id="{5D0A43DF-7D7B-644C-86BD-E44A35D440A5}"/>
              </a:ext>
            </a:extLst>
          </p:cNvPr>
          <p:cNvSpPr/>
          <p:nvPr/>
        </p:nvSpPr>
        <p:spPr>
          <a:xfrm>
            <a:off x="8158584" y="1525643"/>
            <a:ext cx="3846579" cy="1965884"/>
          </a:xfrm>
          <a:prstGeom prst="roundRect">
            <a:avLst>
              <a:gd name="adj" fmla="val 8375"/>
            </a:avLst>
          </a:prstGeom>
          <a:solidFill>
            <a:srgbClr val="1374B1">
              <a:alpha val="41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>
              <a:defRPr sz="24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Shape 237">
            <a:extLst>
              <a:ext uri="{FF2B5EF4-FFF2-40B4-BE49-F238E27FC236}">
                <a16:creationId xmlns:a16="http://schemas.microsoft.com/office/drawing/2014/main" id="{B8D99149-E5D6-0745-9422-DA94F33AF116}"/>
              </a:ext>
            </a:extLst>
          </p:cNvPr>
          <p:cNvSpPr/>
          <p:nvPr/>
        </p:nvSpPr>
        <p:spPr>
          <a:xfrm>
            <a:off x="8360528" y="1560843"/>
            <a:ext cx="1059757" cy="44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Состав</a:t>
            </a:r>
            <a:endParaRPr dirty="0"/>
          </a:p>
        </p:txBody>
      </p:sp>
      <p:sp>
        <p:nvSpPr>
          <p:cNvPr id="11" name="Shape 240">
            <a:extLst>
              <a:ext uri="{FF2B5EF4-FFF2-40B4-BE49-F238E27FC236}">
                <a16:creationId xmlns:a16="http://schemas.microsoft.com/office/drawing/2014/main" id="{82AFAC7C-493F-4C48-9DA3-95A17378AF20}"/>
              </a:ext>
            </a:extLst>
          </p:cNvPr>
          <p:cNvSpPr/>
          <p:nvPr/>
        </p:nvSpPr>
        <p:spPr>
          <a:xfrm>
            <a:off x="8692956" y="1986739"/>
            <a:ext cx="1259960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"/>
              <a:t>Data Server</a:t>
            </a:r>
          </a:p>
        </p:txBody>
      </p:sp>
      <p:pic>
        <p:nvPicPr>
          <p:cNvPr id="12" name="image15.png">
            <a:extLst>
              <a:ext uri="{FF2B5EF4-FFF2-40B4-BE49-F238E27FC236}">
                <a16:creationId xmlns:a16="http://schemas.microsoft.com/office/drawing/2014/main" id="{2E485429-5729-0641-A5F3-A6E02CFBB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1960" y="2083738"/>
            <a:ext cx="164923" cy="164923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248">
            <a:extLst>
              <a:ext uri="{FF2B5EF4-FFF2-40B4-BE49-F238E27FC236}">
                <a16:creationId xmlns:a16="http://schemas.microsoft.com/office/drawing/2014/main" id="{C0DB5F8E-44A9-8843-BE85-6D51252DBD34}"/>
              </a:ext>
            </a:extLst>
          </p:cNvPr>
          <p:cNvSpPr/>
          <p:nvPr/>
        </p:nvSpPr>
        <p:spPr>
          <a:xfrm>
            <a:off x="4291056" y="4625952"/>
            <a:ext cx="442268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 err="1"/>
              <a:t>Ключевые</a:t>
            </a:r>
            <a:r>
              <a:rPr dirty="0"/>
              <a:t> </a:t>
            </a:r>
            <a:r>
              <a:rPr dirty="0" err="1" smtClean="0"/>
              <a:t>функции</a:t>
            </a:r>
            <a:r>
              <a:rPr lang="ru-RU" dirty="0" smtClean="0"/>
              <a:t>:</a:t>
            </a:r>
            <a:endParaRPr dirty="0"/>
          </a:p>
        </p:txBody>
      </p:sp>
      <p:sp>
        <p:nvSpPr>
          <p:cNvPr id="20" name="Shape 249">
            <a:extLst>
              <a:ext uri="{FF2B5EF4-FFF2-40B4-BE49-F238E27FC236}">
                <a16:creationId xmlns:a16="http://schemas.microsoft.com/office/drawing/2014/main" id="{7D5B5A14-1326-8840-BE00-FC537A0FDF14}"/>
              </a:ext>
            </a:extLst>
          </p:cNvPr>
          <p:cNvSpPr/>
          <p:nvPr/>
        </p:nvSpPr>
        <p:spPr>
          <a:xfrm>
            <a:off x="1033704" y="5494180"/>
            <a:ext cx="530962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dirty="0"/>
              <a:t>Высокоскоростной сбор показаний </a:t>
            </a:r>
            <a:r>
              <a:rPr lang="ru-RU" dirty="0" smtClean="0"/>
              <a:t>датчиков; </a:t>
            </a:r>
            <a:endParaRPr dirty="0"/>
          </a:p>
        </p:txBody>
      </p:sp>
      <p:sp>
        <p:nvSpPr>
          <p:cNvPr id="21" name="Shape 250">
            <a:extLst>
              <a:ext uri="{FF2B5EF4-FFF2-40B4-BE49-F238E27FC236}">
                <a16:creationId xmlns:a16="http://schemas.microsoft.com/office/drawing/2014/main" id="{1C3E566F-74EC-8E46-8FA7-F5746DBC792D}"/>
              </a:ext>
            </a:extLst>
          </p:cNvPr>
          <p:cNvSpPr/>
          <p:nvPr/>
        </p:nvSpPr>
        <p:spPr>
          <a:xfrm>
            <a:off x="1031491" y="6302251"/>
            <a:ext cx="5309625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dirty="0"/>
              <a:t>Хранение большого количества данных в виде </a:t>
            </a:r>
            <a:r>
              <a:rPr lang="ru-RU" dirty="0" smtClean="0"/>
              <a:t>метрик; </a:t>
            </a:r>
            <a:endParaRPr dirty="0"/>
          </a:p>
        </p:txBody>
      </p:sp>
      <p:sp>
        <p:nvSpPr>
          <p:cNvPr id="22" name="Shape 251">
            <a:extLst>
              <a:ext uri="{FF2B5EF4-FFF2-40B4-BE49-F238E27FC236}">
                <a16:creationId xmlns:a16="http://schemas.microsoft.com/office/drawing/2014/main" id="{5BA0A035-E80F-5647-BD1E-0C05B5A7AF8D}"/>
              </a:ext>
            </a:extLst>
          </p:cNvPr>
          <p:cNvSpPr/>
          <p:nvPr/>
        </p:nvSpPr>
        <p:spPr>
          <a:xfrm>
            <a:off x="1031491" y="7369719"/>
            <a:ext cx="5477178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dirty="0"/>
              <a:t>Обработка метрик статистическими </a:t>
            </a:r>
            <a:r>
              <a:rPr lang="ru-RU" dirty="0" smtClean="0"/>
              <a:t>методами; </a:t>
            </a:r>
            <a:endParaRPr dirty="0"/>
          </a:p>
        </p:txBody>
      </p:sp>
      <p:pic>
        <p:nvPicPr>
          <p:cNvPr id="23" name="image15.png">
            <a:extLst>
              <a:ext uri="{FF2B5EF4-FFF2-40B4-BE49-F238E27FC236}">
                <a16:creationId xmlns:a16="http://schemas.microsoft.com/office/drawing/2014/main" id="{08319566-BC64-AC4A-8BDB-38D779325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815" y="5621899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15.png">
            <a:extLst>
              <a:ext uri="{FF2B5EF4-FFF2-40B4-BE49-F238E27FC236}">
                <a16:creationId xmlns:a16="http://schemas.microsoft.com/office/drawing/2014/main" id="{E174E3DC-92ED-D94A-814D-5A87C370E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3602" y="6462735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15.png">
            <a:extLst>
              <a:ext uri="{FF2B5EF4-FFF2-40B4-BE49-F238E27FC236}">
                <a16:creationId xmlns:a16="http://schemas.microsoft.com/office/drawing/2014/main" id="{F10C2F1F-27F4-6247-9310-3C2C28328E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5815" y="7528435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hape 255">
            <a:extLst>
              <a:ext uri="{FF2B5EF4-FFF2-40B4-BE49-F238E27FC236}">
                <a16:creationId xmlns:a16="http://schemas.microsoft.com/office/drawing/2014/main" id="{C75AAC23-1274-AD4B-8B31-DAB2806EC7AE}"/>
              </a:ext>
            </a:extLst>
          </p:cNvPr>
          <p:cNvSpPr/>
          <p:nvPr/>
        </p:nvSpPr>
        <p:spPr>
          <a:xfrm>
            <a:off x="7427689" y="5476690"/>
            <a:ext cx="530962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dirty="0"/>
              <a:t>Отображение метрик в пользовательском </a:t>
            </a:r>
            <a:r>
              <a:rPr lang="ru-RU" dirty="0" smtClean="0"/>
              <a:t>интерфейсе;</a:t>
            </a:r>
            <a:endParaRPr dirty="0"/>
          </a:p>
        </p:txBody>
      </p:sp>
      <p:pic>
        <p:nvPicPr>
          <p:cNvPr id="27" name="image15.png">
            <a:extLst>
              <a:ext uri="{FF2B5EF4-FFF2-40B4-BE49-F238E27FC236}">
                <a16:creationId xmlns:a16="http://schemas.microsoft.com/office/drawing/2014/main" id="{ED454E2A-AD5A-C248-9D6F-C3C71341EB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2176" y="5636710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hape 257">
            <a:extLst>
              <a:ext uri="{FF2B5EF4-FFF2-40B4-BE49-F238E27FC236}">
                <a16:creationId xmlns:a16="http://schemas.microsoft.com/office/drawing/2014/main" id="{A77A980D-1E9C-4143-A8E1-832B0F944D5B}"/>
              </a:ext>
            </a:extLst>
          </p:cNvPr>
          <p:cNvSpPr/>
          <p:nvPr/>
        </p:nvSpPr>
        <p:spPr>
          <a:xfrm>
            <a:off x="7402795" y="7265681"/>
            <a:ext cx="530962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l"/>
            <a:r>
              <a:rPr lang="ru-RU" dirty="0"/>
              <a:t>Формирование событий и передача их в управляющие </a:t>
            </a:r>
            <a:r>
              <a:rPr lang="ru-RU" dirty="0" smtClean="0"/>
              <a:t>системы.</a:t>
            </a:r>
            <a:endParaRPr dirty="0"/>
          </a:p>
        </p:txBody>
      </p:sp>
      <p:pic>
        <p:nvPicPr>
          <p:cNvPr id="29" name="image15.png">
            <a:extLst>
              <a:ext uri="{FF2B5EF4-FFF2-40B4-BE49-F238E27FC236}">
                <a16:creationId xmlns:a16="http://schemas.microsoft.com/office/drawing/2014/main" id="{B08AADFF-F64B-7E43-84B2-3317BA8AB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2176" y="7528435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30" name="Shape 259">
            <a:extLst>
              <a:ext uri="{FF2B5EF4-FFF2-40B4-BE49-F238E27FC236}">
                <a16:creationId xmlns:a16="http://schemas.microsoft.com/office/drawing/2014/main" id="{7F5DE683-B1CD-0648-9F51-58B4AAD169E1}"/>
              </a:ext>
            </a:extLst>
          </p:cNvPr>
          <p:cNvSpPr/>
          <p:nvPr/>
        </p:nvSpPr>
        <p:spPr>
          <a:xfrm>
            <a:off x="973337" y="4573765"/>
            <a:ext cx="1168568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1" name="image18.png">
            <a:extLst>
              <a:ext uri="{FF2B5EF4-FFF2-40B4-BE49-F238E27FC236}">
                <a16:creationId xmlns:a16="http://schemas.microsoft.com/office/drawing/2014/main" id="{34919750-F35B-B84A-830B-836181AC9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7161" y="1603757"/>
            <a:ext cx="508002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32" name="Shape 255">
            <a:extLst>
              <a:ext uri="{FF2B5EF4-FFF2-40B4-BE49-F238E27FC236}">
                <a16:creationId xmlns:a16="http://schemas.microsoft.com/office/drawing/2014/main" id="{8B0F33D3-FADE-2648-B4E6-760CCA71BDBA}"/>
              </a:ext>
            </a:extLst>
          </p:cNvPr>
          <p:cNvSpPr/>
          <p:nvPr/>
        </p:nvSpPr>
        <p:spPr>
          <a:xfrm>
            <a:off x="7427688" y="6321309"/>
            <a:ext cx="5309623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ru-RU" dirty="0" smtClean="0"/>
              <a:t>Определение </a:t>
            </a:r>
            <a:r>
              <a:rPr lang="ru-RU" dirty="0"/>
              <a:t>превышения заданных </a:t>
            </a:r>
            <a:r>
              <a:rPr lang="ru-RU" dirty="0" smtClean="0"/>
              <a:t>порогов;</a:t>
            </a:r>
            <a:endParaRPr lang="ru-RU" dirty="0"/>
          </a:p>
        </p:txBody>
      </p:sp>
      <p:pic>
        <p:nvPicPr>
          <p:cNvPr id="33" name="image15.png">
            <a:extLst>
              <a:ext uri="{FF2B5EF4-FFF2-40B4-BE49-F238E27FC236}">
                <a16:creationId xmlns:a16="http://schemas.microsoft.com/office/drawing/2014/main" id="{5360F547-A9DB-2943-B35A-5E9AFF5B1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22176" y="6471329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240">
            <a:extLst>
              <a:ext uri="{FF2B5EF4-FFF2-40B4-BE49-F238E27FC236}">
                <a16:creationId xmlns:a16="http://schemas.microsoft.com/office/drawing/2014/main" id="{B9448439-D2EF-A74F-8B0E-7A61E13DCE47}"/>
              </a:ext>
            </a:extLst>
          </p:cNvPr>
          <p:cNvSpPr/>
          <p:nvPr/>
        </p:nvSpPr>
        <p:spPr>
          <a:xfrm>
            <a:off x="8692956" y="2323765"/>
            <a:ext cx="1728037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Extended Server</a:t>
            </a:r>
          </a:p>
        </p:txBody>
      </p:sp>
      <p:sp>
        <p:nvSpPr>
          <p:cNvPr id="35" name="Shape 242">
            <a:extLst>
              <a:ext uri="{FF2B5EF4-FFF2-40B4-BE49-F238E27FC236}">
                <a16:creationId xmlns:a16="http://schemas.microsoft.com/office/drawing/2014/main" id="{DEC2987C-A919-6941-AB35-A821669591FE}"/>
              </a:ext>
            </a:extLst>
          </p:cNvPr>
          <p:cNvSpPr/>
          <p:nvPr/>
        </p:nvSpPr>
        <p:spPr>
          <a:xfrm>
            <a:off x="8706189" y="2727283"/>
            <a:ext cx="1521098" cy="34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Control Server</a:t>
            </a:r>
          </a:p>
        </p:txBody>
      </p:sp>
      <p:sp>
        <p:nvSpPr>
          <p:cNvPr id="36" name="Shape 244">
            <a:extLst>
              <a:ext uri="{FF2B5EF4-FFF2-40B4-BE49-F238E27FC236}">
                <a16:creationId xmlns:a16="http://schemas.microsoft.com/office/drawing/2014/main" id="{499664AD-33BF-4743-A1DB-3A492DCD5F34}"/>
              </a:ext>
            </a:extLst>
          </p:cNvPr>
          <p:cNvSpPr/>
          <p:nvPr/>
        </p:nvSpPr>
        <p:spPr>
          <a:xfrm>
            <a:off x="8692956" y="3052701"/>
            <a:ext cx="1548669" cy="340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Control Center</a:t>
            </a:r>
          </a:p>
        </p:txBody>
      </p:sp>
      <p:pic>
        <p:nvPicPr>
          <p:cNvPr id="38" name="image15.png">
            <a:extLst>
              <a:ext uri="{FF2B5EF4-FFF2-40B4-BE49-F238E27FC236}">
                <a16:creationId xmlns:a16="http://schemas.microsoft.com/office/drawing/2014/main" id="{1D900E4A-26D8-0648-AB51-1485247E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7127" y="2776288"/>
            <a:ext cx="164923" cy="164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image15.png">
            <a:extLst>
              <a:ext uri="{FF2B5EF4-FFF2-40B4-BE49-F238E27FC236}">
                <a16:creationId xmlns:a16="http://schemas.microsoft.com/office/drawing/2014/main" id="{C7B73017-9DC0-7446-BA30-A293F9434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7127" y="3141585"/>
            <a:ext cx="164923" cy="164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image15.png">
            <a:extLst>
              <a:ext uri="{FF2B5EF4-FFF2-40B4-BE49-F238E27FC236}">
                <a16:creationId xmlns:a16="http://schemas.microsoft.com/office/drawing/2014/main" id="{4625EE0B-7A44-CA46-A3E6-26C6262C36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91961" y="2425137"/>
            <a:ext cx="164923" cy="16492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1115344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2">
            <a:extLst>
              <a:ext uri="{FF2B5EF4-FFF2-40B4-BE49-F238E27FC236}">
                <a16:creationId xmlns:a16="http://schemas.microsoft.com/office/drawing/2014/main" id="{00712D9B-407C-1245-B322-A9AEACF29013}"/>
              </a:ext>
            </a:extLst>
          </p:cNvPr>
          <p:cNvSpPr/>
          <p:nvPr/>
        </p:nvSpPr>
        <p:spPr>
          <a:xfrm>
            <a:off x="972159" y="2026055"/>
            <a:ext cx="6054543" cy="6258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 defTabSz="457200">
              <a:defRPr sz="19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lang="ru-RU" sz="1700" dirty="0"/>
              <a:t>Проведение расчетов по моделированию и </a:t>
            </a:r>
            <a:endParaRPr lang="en-US" sz="1700" dirty="0"/>
          </a:p>
          <a:p>
            <a:r>
              <a:rPr lang="ru-RU" sz="1700" dirty="0"/>
              <a:t>прогнозированию </a:t>
            </a:r>
            <a:r>
              <a:rPr lang="ru-RU" sz="1700" dirty="0" smtClean="0"/>
              <a:t>последствий от </a:t>
            </a:r>
            <a:r>
              <a:rPr lang="ru-RU" sz="1700" dirty="0"/>
              <a:t>чрезвычайных </a:t>
            </a:r>
            <a:r>
              <a:rPr lang="ru-RU" sz="1700" dirty="0" smtClean="0"/>
              <a:t>ситуаций</a:t>
            </a:r>
            <a:endParaRPr sz="1700" dirty="0"/>
          </a:p>
        </p:txBody>
      </p:sp>
      <p:sp>
        <p:nvSpPr>
          <p:cNvPr id="5" name="Shape 233">
            <a:extLst>
              <a:ext uri="{FF2B5EF4-FFF2-40B4-BE49-F238E27FC236}">
                <a16:creationId xmlns:a16="http://schemas.microsoft.com/office/drawing/2014/main" id="{599AB94F-2652-074E-A54A-F9D2839A34AF}"/>
              </a:ext>
            </a:extLst>
          </p:cNvPr>
          <p:cNvSpPr/>
          <p:nvPr/>
        </p:nvSpPr>
        <p:spPr>
          <a:xfrm>
            <a:off x="972159" y="1312406"/>
            <a:ext cx="4566956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3200">
                <a:solidFill>
                  <a:srgbClr val="063346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DARVIS </a:t>
            </a:r>
            <a:r>
              <a:rPr lang="ru-RU"/>
              <a:t>Прогнозирование</a:t>
            </a:r>
            <a:endParaRPr/>
          </a:p>
        </p:txBody>
      </p:sp>
      <p:sp>
        <p:nvSpPr>
          <p:cNvPr id="6" name="Shape 235">
            <a:extLst>
              <a:ext uri="{FF2B5EF4-FFF2-40B4-BE49-F238E27FC236}">
                <a16:creationId xmlns:a16="http://schemas.microsoft.com/office/drawing/2014/main" id="{6E98C12D-6D76-1B45-BDAD-9165BFC70218}"/>
              </a:ext>
            </a:extLst>
          </p:cNvPr>
          <p:cNvSpPr/>
          <p:nvPr/>
        </p:nvSpPr>
        <p:spPr>
          <a:xfrm>
            <a:off x="972159" y="2723002"/>
            <a:ext cx="6756576" cy="16722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l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sz="1700" dirty="0"/>
              <a:t>Нормативно-методические документы: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700" dirty="0"/>
              <a:t>ПБ 09-579-03 "Правила безопасности для наземных складов жидкого аммиака</a:t>
            </a:r>
            <a:r>
              <a:rPr lang="ru-RU" sz="1700" dirty="0" smtClean="0"/>
              <a:t>»;</a:t>
            </a:r>
            <a:endParaRPr lang="ru-RU" sz="1700" dirty="0"/>
          </a:p>
          <a:p>
            <a:pPr marL="342900" indent="-342900">
              <a:buFont typeface="+mj-lt"/>
              <a:buAutoNum type="arabicPeriod"/>
            </a:pPr>
            <a:r>
              <a:rPr lang="ru-RU" sz="1700" dirty="0"/>
              <a:t>РД 52.04.253-90 Методика прогнозирования масштабов заражения сильнодействующими ядовитыми веществами при авариях (разрушениях) на химически опасных объектах и </a:t>
            </a:r>
            <a:r>
              <a:rPr lang="ru-RU" sz="1700" dirty="0" smtClean="0"/>
              <a:t>транспорте.</a:t>
            </a:r>
            <a:endParaRPr lang="en-US" sz="1700" dirty="0"/>
          </a:p>
        </p:txBody>
      </p:sp>
      <p:sp>
        <p:nvSpPr>
          <p:cNvPr id="7" name="Shape 236">
            <a:extLst>
              <a:ext uri="{FF2B5EF4-FFF2-40B4-BE49-F238E27FC236}">
                <a16:creationId xmlns:a16="http://schemas.microsoft.com/office/drawing/2014/main" id="{F9955CE7-D41A-C243-9EF3-5A8E3A51E04A}"/>
              </a:ext>
            </a:extLst>
          </p:cNvPr>
          <p:cNvSpPr/>
          <p:nvPr/>
        </p:nvSpPr>
        <p:spPr>
          <a:xfrm>
            <a:off x="8158584" y="1428590"/>
            <a:ext cx="3846579" cy="2008050"/>
          </a:xfrm>
          <a:prstGeom prst="roundRect">
            <a:avLst>
              <a:gd name="adj" fmla="val 8375"/>
            </a:avLst>
          </a:prstGeom>
          <a:solidFill>
            <a:srgbClr val="1374B1">
              <a:alpha val="41000"/>
            </a:srgbClr>
          </a:solidFill>
          <a:ln w="12700">
            <a:miter lim="400000"/>
          </a:ln>
        </p:spPr>
        <p:txBody>
          <a:bodyPr lIns="50800" tIns="50800" rIns="50800" bIns="50800"/>
          <a:lstStyle/>
          <a:p>
            <a:pPr algn="l">
              <a:defRPr sz="24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8" name="Shape 237">
            <a:extLst>
              <a:ext uri="{FF2B5EF4-FFF2-40B4-BE49-F238E27FC236}">
                <a16:creationId xmlns:a16="http://schemas.microsoft.com/office/drawing/2014/main" id="{E28F5171-E1F2-D443-A4C6-2D354A57852C}"/>
              </a:ext>
            </a:extLst>
          </p:cNvPr>
          <p:cNvSpPr/>
          <p:nvPr/>
        </p:nvSpPr>
        <p:spPr>
          <a:xfrm>
            <a:off x="8360528" y="1463790"/>
            <a:ext cx="1059757" cy="447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6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Состав</a:t>
            </a:r>
            <a:endParaRPr/>
          </a:p>
        </p:txBody>
      </p:sp>
      <p:sp>
        <p:nvSpPr>
          <p:cNvPr id="9" name="Shape 240">
            <a:extLst>
              <a:ext uri="{FF2B5EF4-FFF2-40B4-BE49-F238E27FC236}">
                <a16:creationId xmlns:a16="http://schemas.microsoft.com/office/drawing/2014/main" id="{57ED1C45-8246-6C45-8F11-A322CCA05BDA}"/>
              </a:ext>
            </a:extLst>
          </p:cNvPr>
          <p:cNvSpPr/>
          <p:nvPr/>
        </p:nvSpPr>
        <p:spPr>
          <a:xfrm>
            <a:off x="8732045" y="1856376"/>
            <a:ext cx="1059585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US"/>
              <a:t>Prognosis</a:t>
            </a:r>
            <a:endParaRPr lang="en"/>
          </a:p>
        </p:txBody>
      </p:sp>
      <p:pic>
        <p:nvPicPr>
          <p:cNvPr id="10" name="image15.png">
            <a:extLst>
              <a:ext uri="{FF2B5EF4-FFF2-40B4-BE49-F238E27FC236}">
                <a16:creationId xmlns:a16="http://schemas.microsoft.com/office/drawing/2014/main" id="{3BE64785-C644-6241-83AA-08008B37C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1566" y="1987811"/>
            <a:ext cx="164923" cy="164923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Shape 248">
            <a:extLst>
              <a:ext uri="{FF2B5EF4-FFF2-40B4-BE49-F238E27FC236}">
                <a16:creationId xmlns:a16="http://schemas.microsoft.com/office/drawing/2014/main" id="{0D0E70B1-56AF-D946-AC62-03D6703EE37C}"/>
              </a:ext>
            </a:extLst>
          </p:cNvPr>
          <p:cNvSpPr/>
          <p:nvPr/>
        </p:nvSpPr>
        <p:spPr>
          <a:xfrm>
            <a:off x="4223951" y="4542045"/>
            <a:ext cx="442268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 err="1"/>
              <a:t>Ключевые</a:t>
            </a:r>
            <a:r>
              <a:rPr dirty="0"/>
              <a:t> </a:t>
            </a:r>
            <a:r>
              <a:rPr dirty="0" err="1" smtClean="0"/>
              <a:t>функции</a:t>
            </a:r>
            <a:r>
              <a:rPr lang="ru-RU" dirty="0" smtClean="0"/>
              <a:t>:</a:t>
            </a:r>
            <a:endParaRPr dirty="0"/>
          </a:p>
        </p:txBody>
      </p:sp>
      <p:sp>
        <p:nvSpPr>
          <p:cNvPr id="12" name="Shape 249">
            <a:extLst>
              <a:ext uri="{FF2B5EF4-FFF2-40B4-BE49-F238E27FC236}">
                <a16:creationId xmlns:a16="http://schemas.microsoft.com/office/drawing/2014/main" id="{52F229CD-E074-614B-9D20-F0878E5E3B99}"/>
              </a:ext>
            </a:extLst>
          </p:cNvPr>
          <p:cNvSpPr/>
          <p:nvPr/>
        </p:nvSpPr>
        <p:spPr>
          <a:xfrm>
            <a:off x="953420" y="5148566"/>
            <a:ext cx="5309625" cy="13490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ru-RU" sz="1700" dirty="0"/>
              <a:t>Ввод исходных данных для осуществления расчетов по моделированию и прогнозированию последствий чрезвычайных ситуаций</a:t>
            </a:r>
            <a:r>
              <a:rPr lang="en-US" sz="1700" dirty="0"/>
              <a:t> </a:t>
            </a:r>
            <a:r>
              <a:rPr lang="en-US" sz="1600" dirty="0"/>
              <a:t>(</a:t>
            </a:r>
            <a:r>
              <a:rPr lang="ru-RU" sz="1400" i="1" dirty="0"/>
              <a:t>Исходные данные для расчета могут быть частично или полностью заполнены автоматически на основании данных системы мониторинга</a:t>
            </a:r>
            <a:r>
              <a:rPr lang="en-US" sz="1600" dirty="0" smtClean="0"/>
              <a:t>)</a:t>
            </a:r>
            <a:r>
              <a:rPr lang="ru-RU" sz="1600" dirty="0" smtClean="0"/>
              <a:t>;</a:t>
            </a:r>
            <a:endParaRPr sz="1600" dirty="0"/>
          </a:p>
        </p:txBody>
      </p:sp>
      <p:sp>
        <p:nvSpPr>
          <p:cNvPr id="13" name="Shape 250">
            <a:extLst>
              <a:ext uri="{FF2B5EF4-FFF2-40B4-BE49-F238E27FC236}">
                <a16:creationId xmlns:a16="http://schemas.microsoft.com/office/drawing/2014/main" id="{815E1891-4AC3-1449-B592-0C382D41502E}"/>
              </a:ext>
            </a:extLst>
          </p:cNvPr>
          <p:cNvSpPr/>
          <p:nvPr/>
        </p:nvSpPr>
        <p:spPr>
          <a:xfrm>
            <a:off x="951342" y="6466094"/>
            <a:ext cx="5309625" cy="1149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sz="1700" dirty="0"/>
              <a:t>Выполнение расчетов по моделированию и прогнозированию последствий чрезвычайных ситуаций в соответствии с единой научно-методической базой МЧС </a:t>
            </a:r>
            <a:r>
              <a:rPr lang="ru-RU" sz="1700" dirty="0" smtClean="0"/>
              <a:t>России;</a:t>
            </a:r>
            <a:endParaRPr sz="1700" dirty="0"/>
          </a:p>
        </p:txBody>
      </p:sp>
      <p:sp>
        <p:nvSpPr>
          <p:cNvPr id="14" name="Shape 251">
            <a:extLst>
              <a:ext uri="{FF2B5EF4-FFF2-40B4-BE49-F238E27FC236}">
                <a16:creationId xmlns:a16="http://schemas.microsoft.com/office/drawing/2014/main" id="{F0DE6768-148E-784C-81DE-09024F127E8C}"/>
              </a:ext>
            </a:extLst>
          </p:cNvPr>
          <p:cNvSpPr/>
          <p:nvPr/>
        </p:nvSpPr>
        <p:spPr>
          <a:xfrm>
            <a:off x="901008" y="7583567"/>
            <a:ext cx="5477178" cy="36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sz="1700" dirty="0"/>
              <a:t>Интеграция с подсистемой </a:t>
            </a:r>
            <a:r>
              <a:rPr lang="ru-RU" sz="1700" dirty="0" smtClean="0"/>
              <a:t>оповещения;</a:t>
            </a:r>
            <a:endParaRPr sz="1700" dirty="0"/>
          </a:p>
        </p:txBody>
      </p:sp>
      <p:pic>
        <p:nvPicPr>
          <p:cNvPr id="15" name="image15.png">
            <a:extLst>
              <a:ext uri="{FF2B5EF4-FFF2-40B4-BE49-F238E27FC236}">
                <a16:creationId xmlns:a16="http://schemas.microsoft.com/office/drawing/2014/main" id="{6491EA74-9889-5243-9E2A-3F9CB5205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86" y="5897658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image15.png">
            <a:extLst>
              <a:ext uri="{FF2B5EF4-FFF2-40B4-BE49-F238E27FC236}">
                <a16:creationId xmlns:a16="http://schemas.microsoft.com/office/drawing/2014/main" id="{9590525F-C49C-684A-B01B-B37AFEABB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2586" y="6910321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image15.png">
            <a:extLst>
              <a:ext uri="{FF2B5EF4-FFF2-40B4-BE49-F238E27FC236}">
                <a16:creationId xmlns:a16="http://schemas.microsoft.com/office/drawing/2014/main" id="{B7F9BD81-5BA1-6D49-9628-7FB5FED8FD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664" y="7694473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Shape 255">
            <a:extLst>
              <a:ext uri="{FF2B5EF4-FFF2-40B4-BE49-F238E27FC236}">
                <a16:creationId xmlns:a16="http://schemas.microsoft.com/office/drawing/2014/main" id="{07B77ED2-4D4F-244B-B3C0-7071C45B2F3E}"/>
              </a:ext>
            </a:extLst>
          </p:cNvPr>
          <p:cNvSpPr/>
          <p:nvPr/>
        </p:nvSpPr>
        <p:spPr>
          <a:xfrm>
            <a:off x="6992032" y="5148566"/>
            <a:ext cx="5669322" cy="21954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ru-RU" sz="1700" dirty="0"/>
              <a:t>Предоставление пользователю результатов проведения расчетов по моделированию и прогнозированию последствий чрезвычайных ситуаций</a:t>
            </a:r>
            <a:r>
              <a:rPr lang="en-US" sz="1700" dirty="0"/>
              <a:t> </a:t>
            </a:r>
            <a:r>
              <a:rPr lang="ru-RU" sz="1700" dirty="0"/>
              <a:t>а именно: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/>
              <a:t>Отображение зоны поражения на интерактивной </a:t>
            </a:r>
            <a:r>
              <a:rPr lang="ru-RU" sz="1700" dirty="0" smtClean="0"/>
              <a:t>карте;</a:t>
            </a:r>
            <a:endParaRPr lang="ru-RU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/>
              <a:t>Предоставление результатов расчета виде списка </a:t>
            </a:r>
            <a:r>
              <a:rPr lang="en-US" sz="1700" dirty="0"/>
              <a:t>key</a:t>
            </a:r>
            <a:r>
              <a:rPr lang="ru-RU" sz="1700" dirty="0"/>
              <a:t>-</a:t>
            </a:r>
            <a:r>
              <a:rPr lang="en-US" sz="1700" dirty="0" smtClean="0"/>
              <a:t>value</a:t>
            </a:r>
            <a:r>
              <a:rPr lang="ru-RU" sz="1700" dirty="0" smtClean="0"/>
              <a:t>;</a:t>
            </a:r>
            <a:endParaRPr lang="ru-RU" sz="17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700" dirty="0"/>
              <a:t>Предоставление результатов расчета виде </a:t>
            </a:r>
            <a:r>
              <a:rPr lang="ru-RU" sz="1700" dirty="0" smtClean="0"/>
              <a:t>таблицы;</a:t>
            </a:r>
            <a:endParaRPr lang="ru-RU" sz="1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/>
              <a:t>Формирование отчетной формы с результатами </a:t>
            </a:r>
            <a:r>
              <a:rPr lang="ru-RU" sz="1700" dirty="0" smtClean="0"/>
              <a:t>расчета. </a:t>
            </a:r>
            <a:endParaRPr sz="1700" dirty="0"/>
          </a:p>
        </p:txBody>
      </p:sp>
      <p:pic>
        <p:nvPicPr>
          <p:cNvPr id="19" name="image15.png">
            <a:extLst>
              <a:ext uri="{FF2B5EF4-FFF2-40B4-BE49-F238E27FC236}">
                <a16:creationId xmlns:a16="http://schemas.microsoft.com/office/drawing/2014/main" id="{0B190FA6-340A-704E-9E43-C18C0C0EA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461" y="5967538"/>
            <a:ext cx="127002" cy="127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image15.png">
            <a:extLst>
              <a:ext uri="{FF2B5EF4-FFF2-40B4-BE49-F238E27FC236}">
                <a16:creationId xmlns:a16="http://schemas.microsoft.com/office/drawing/2014/main" id="{7E615D02-57DA-5743-84AC-681E5B3FD2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0461" y="7444092"/>
            <a:ext cx="127002" cy="12700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59">
            <a:extLst>
              <a:ext uri="{FF2B5EF4-FFF2-40B4-BE49-F238E27FC236}">
                <a16:creationId xmlns:a16="http://schemas.microsoft.com/office/drawing/2014/main" id="{311B4F13-5EB5-D745-8FE3-43C282F02A10}"/>
              </a:ext>
            </a:extLst>
          </p:cNvPr>
          <p:cNvSpPr/>
          <p:nvPr/>
        </p:nvSpPr>
        <p:spPr>
          <a:xfrm>
            <a:off x="972159" y="4520948"/>
            <a:ext cx="11685686" cy="1"/>
          </a:xfrm>
          <a:prstGeom prst="line">
            <a:avLst/>
          </a:prstGeom>
          <a:ln w="127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23" name="image18.png">
            <a:extLst>
              <a:ext uri="{FF2B5EF4-FFF2-40B4-BE49-F238E27FC236}">
                <a16:creationId xmlns:a16="http://schemas.microsoft.com/office/drawing/2014/main" id="{82A430FA-8836-5A4B-AA7C-5E01A43D8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97161" y="1506704"/>
            <a:ext cx="508002" cy="508002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hape 255">
            <a:extLst>
              <a:ext uri="{FF2B5EF4-FFF2-40B4-BE49-F238E27FC236}">
                <a16:creationId xmlns:a16="http://schemas.microsoft.com/office/drawing/2014/main" id="{406A8422-7BA4-484F-A681-162DBD06D8A3}"/>
              </a:ext>
            </a:extLst>
          </p:cNvPr>
          <p:cNvSpPr/>
          <p:nvPr/>
        </p:nvSpPr>
        <p:spPr>
          <a:xfrm>
            <a:off x="6989955" y="7273845"/>
            <a:ext cx="5273086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>
            <a:spAutoFit/>
          </a:bodyPr>
          <a:lstStyle>
            <a:lvl1pPr algn="just" defTabSz="457200">
              <a:defRPr sz="18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r>
              <a:rPr lang="ru-RU" dirty="0"/>
              <a:t>Ведение журнала проведенных расчетов по моделированию и прогнозированию последствий чрезвычайных </a:t>
            </a:r>
            <a:r>
              <a:rPr lang="ru-RU" dirty="0" smtClean="0"/>
              <a:t>ситуаций.</a:t>
            </a:r>
            <a:endParaRPr lang="ru-RU" dirty="0"/>
          </a:p>
        </p:txBody>
      </p:sp>
      <p:sp>
        <p:nvSpPr>
          <p:cNvPr id="26" name="Shape 240">
            <a:extLst>
              <a:ext uri="{FF2B5EF4-FFF2-40B4-BE49-F238E27FC236}">
                <a16:creationId xmlns:a16="http://schemas.microsoft.com/office/drawing/2014/main" id="{5F095AEE-E1C0-E04E-8DBE-E9B3946480B9}"/>
              </a:ext>
            </a:extLst>
          </p:cNvPr>
          <p:cNvSpPr/>
          <p:nvPr/>
        </p:nvSpPr>
        <p:spPr>
          <a:xfrm>
            <a:off x="8727395" y="2237589"/>
            <a:ext cx="1782539" cy="3949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Extended Server</a:t>
            </a:r>
          </a:p>
        </p:txBody>
      </p:sp>
      <p:sp>
        <p:nvSpPr>
          <p:cNvPr id="27" name="Shape 242">
            <a:extLst>
              <a:ext uri="{FF2B5EF4-FFF2-40B4-BE49-F238E27FC236}">
                <a16:creationId xmlns:a16="http://schemas.microsoft.com/office/drawing/2014/main" id="{1FEC57B4-6129-B341-B083-5344BBDE3E07}"/>
              </a:ext>
            </a:extLst>
          </p:cNvPr>
          <p:cNvSpPr/>
          <p:nvPr/>
        </p:nvSpPr>
        <p:spPr>
          <a:xfrm>
            <a:off x="8740628" y="2641107"/>
            <a:ext cx="1521098" cy="340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Control Server</a:t>
            </a:r>
          </a:p>
        </p:txBody>
      </p:sp>
      <p:sp>
        <p:nvSpPr>
          <p:cNvPr id="28" name="Shape 244">
            <a:extLst>
              <a:ext uri="{FF2B5EF4-FFF2-40B4-BE49-F238E27FC236}">
                <a16:creationId xmlns:a16="http://schemas.microsoft.com/office/drawing/2014/main" id="{2E60920F-6DB8-2242-91A2-89978079BCBA}"/>
              </a:ext>
            </a:extLst>
          </p:cNvPr>
          <p:cNvSpPr/>
          <p:nvPr/>
        </p:nvSpPr>
        <p:spPr>
          <a:xfrm>
            <a:off x="8727395" y="2966525"/>
            <a:ext cx="1548669" cy="3404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9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Control Center</a:t>
            </a:r>
          </a:p>
        </p:txBody>
      </p:sp>
      <p:pic>
        <p:nvPicPr>
          <p:cNvPr id="30" name="image15.png">
            <a:extLst>
              <a:ext uri="{FF2B5EF4-FFF2-40B4-BE49-F238E27FC236}">
                <a16:creationId xmlns:a16="http://schemas.microsoft.com/office/drawing/2014/main" id="{95E74793-BC51-4A40-9547-EB49C537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1566" y="2690112"/>
            <a:ext cx="164923" cy="164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1" name="image15.png">
            <a:extLst>
              <a:ext uri="{FF2B5EF4-FFF2-40B4-BE49-F238E27FC236}">
                <a16:creationId xmlns:a16="http://schemas.microsoft.com/office/drawing/2014/main" id="{4BAB8604-1F2F-7F4B-9505-F00373E74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31566" y="3055409"/>
            <a:ext cx="164923" cy="164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15.png">
            <a:extLst>
              <a:ext uri="{FF2B5EF4-FFF2-40B4-BE49-F238E27FC236}">
                <a16:creationId xmlns:a16="http://schemas.microsoft.com/office/drawing/2014/main" id="{CADE84D4-4B7D-544A-A36D-CFF5AE669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26400" y="2338961"/>
            <a:ext cx="164923" cy="164923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Текст 1">
            <a:extLst>
              <a:ext uri="{FF2B5EF4-FFF2-40B4-BE49-F238E27FC236}">
                <a16:creationId xmlns:a16="http://schemas.microsoft.com/office/drawing/2014/main" id="{EE479A9E-C4BC-524C-973F-0026C7D1156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53324" y="197529"/>
            <a:ext cx="10485580" cy="1039516"/>
          </a:xfrm>
        </p:spPr>
        <p:txBody>
          <a:bodyPr>
            <a:noAutofit/>
          </a:bodyPr>
          <a:lstStyle/>
          <a:p>
            <a:r>
              <a:rPr lang="ru-RU" sz="3600" dirty="0"/>
              <a:t>Решение для потенциально опасных объектов</a:t>
            </a:r>
          </a:p>
        </p:txBody>
      </p:sp>
    </p:spTree>
    <p:extLst>
      <p:ext uri="{BB962C8B-B14F-4D97-AF65-F5344CB8AC3E}">
        <p14:creationId xmlns:p14="http://schemas.microsoft.com/office/powerpoint/2010/main" val="1521763088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презентация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20" y="0"/>
            <a:ext cx="1299716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Карта_тревога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289" y="1046528"/>
            <a:ext cx="1859817" cy="188461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87" name="Shape 387"/>
          <p:cNvSpPr/>
          <p:nvPr/>
        </p:nvSpPr>
        <p:spPr>
          <a:xfrm>
            <a:off x="453566" y="3152906"/>
            <a:ext cx="2019263" cy="56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Интерактивные планы, карты, схемы</a:t>
            </a:r>
          </a:p>
        </p:txBody>
      </p:sp>
      <p:pic>
        <p:nvPicPr>
          <p:cNvPr id="388" name="Снимок экрана 2016-04-15 в 15.52.59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683" y="3762047"/>
            <a:ext cx="4306965" cy="2214513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89" name="Shape 389"/>
          <p:cNvSpPr/>
          <p:nvPr/>
        </p:nvSpPr>
        <p:spPr>
          <a:xfrm>
            <a:off x="534309" y="6077701"/>
            <a:ext cx="4305713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Контроль исполнения регламентов</a:t>
            </a:r>
          </a:p>
        </p:txBody>
      </p:sp>
      <p:pic>
        <p:nvPicPr>
          <p:cNvPr id="390" name="Снимок экрана 2016-04-15 в 15.52.18.png"/>
          <p:cNvPicPr>
            <a:picLocks noChangeAspect="1"/>
          </p:cNvPicPr>
          <p:nvPr/>
        </p:nvPicPr>
        <p:blipFill>
          <a:blip r:embed="rId5">
            <a:extLst/>
          </a:blip>
          <a:srcRect t="2248" b="25145"/>
          <a:stretch>
            <a:fillRect/>
          </a:stretch>
        </p:blipFill>
        <p:spPr>
          <a:xfrm>
            <a:off x="2944177" y="1046654"/>
            <a:ext cx="2465720" cy="1884474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91" name="Shape 391"/>
          <p:cNvSpPr/>
          <p:nvPr/>
        </p:nvSpPr>
        <p:spPr>
          <a:xfrm>
            <a:off x="2724967" y="3152906"/>
            <a:ext cx="2904205" cy="56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Подтверждение тревог, квитирование событий</a:t>
            </a:r>
          </a:p>
        </p:txBody>
      </p:sp>
      <p:pic>
        <p:nvPicPr>
          <p:cNvPr id="392" name="Снимок экрана 2016-04-15 в 16.23.04.png"/>
          <p:cNvPicPr>
            <a:picLocks noChangeAspect="1"/>
          </p:cNvPicPr>
          <p:nvPr/>
        </p:nvPicPr>
        <p:blipFill>
          <a:blip r:embed="rId6">
            <a:extLst/>
          </a:blip>
          <a:srcRect t="2297" b="26076"/>
          <a:stretch>
            <a:fillRect/>
          </a:stretch>
        </p:blipFill>
        <p:spPr>
          <a:xfrm>
            <a:off x="5961033" y="1046455"/>
            <a:ext cx="3089080" cy="188458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93" name="Shape 393"/>
          <p:cNvSpPr/>
          <p:nvPr/>
        </p:nvSpPr>
        <p:spPr>
          <a:xfrm>
            <a:off x="6053569" y="3152906"/>
            <a:ext cx="2904205" cy="56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3D модель объекта с интерактивными элементами</a:t>
            </a:r>
          </a:p>
        </p:txBody>
      </p:sp>
      <p:pic>
        <p:nvPicPr>
          <p:cNvPr id="394" name="Снимок экрана 2016-04-15 в 16.49.0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01380" y="1046528"/>
            <a:ext cx="2749091" cy="188461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95" name="Shape 395"/>
          <p:cNvSpPr/>
          <p:nvPr/>
        </p:nvSpPr>
        <p:spPr>
          <a:xfrm>
            <a:off x="1372941" y="7903499"/>
            <a:ext cx="2628449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Управление оповещением</a:t>
            </a:r>
          </a:p>
        </p:txBody>
      </p:sp>
      <p:pic>
        <p:nvPicPr>
          <p:cNvPr id="396" name="Снимок экрана 2016-04-15 в 16.52.36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3683" y="6470942"/>
            <a:ext cx="4306965" cy="1256199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97" name="Shape 397"/>
          <p:cNvSpPr/>
          <p:nvPr/>
        </p:nvSpPr>
        <p:spPr>
          <a:xfrm>
            <a:off x="9192507" y="3152906"/>
            <a:ext cx="3566836" cy="56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Видеонаблюдение с навигацией </a:t>
            </a:r>
          </a:p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по архиву и управлением PTZ устройств</a:t>
            </a:r>
          </a:p>
        </p:txBody>
      </p:sp>
      <p:sp>
        <p:nvSpPr>
          <p:cNvPr id="398" name="Shape 398"/>
          <p:cNvSpPr/>
          <p:nvPr/>
        </p:nvSpPr>
        <p:spPr>
          <a:xfrm>
            <a:off x="5705696" y="7388770"/>
            <a:ext cx="6652734" cy="818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Ручной запуск тревог, контроль доступности и обмен данными с органами РСЧС, отображение данных от подсистем мониторинга, формирование заявок и входящих телефонных звонков диспетчера</a:t>
            </a:r>
          </a:p>
        </p:txBody>
      </p:sp>
      <p:pic>
        <p:nvPicPr>
          <p:cNvPr id="399" name="Снимок экрана 2016-04-22 в 15.07.13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768538" y="3770036"/>
            <a:ext cx="6577850" cy="348420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18" name="Текст 1">
            <a:extLst>
              <a:ext uri="{FF2B5EF4-FFF2-40B4-BE49-F238E27FC236}">
                <a16:creationId xmlns:a16="http://schemas.microsoft.com/office/drawing/2014/main" id="{2895D9CD-C9A8-D146-8B4A-64050EEC368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533289" y="45017"/>
            <a:ext cx="10053532" cy="1039516"/>
          </a:xfrm>
        </p:spPr>
        <p:txBody>
          <a:bodyPr>
            <a:normAutofit/>
          </a:bodyPr>
          <a:lstStyle/>
          <a:p>
            <a:r>
              <a:rPr lang="ru-RU" dirty="0"/>
              <a:t>Пользовательские плагины</a:t>
            </a:r>
          </a:p>
        </p:txBody>
      </p:sp>
    </p:spTree>
    <p:extLst>
      <p:ext uri="{BB962C8B-B14F-4D97-AF65-F5344CB8AC3E}">
        <p14:creationId xmlns:p14="http://schemas.microsoft.com/office/powerpoint/2010/main" val="97529257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2A691E35-9107-7C48-BAA5-D096094CFCC5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190032" y="3364632"/>
            <a:ext cx="6769917" cy="1039516"/>
          </a:xfrm>
        </p:spPr>
        <p:txBody>
          <a:bodyPr>
            <a:noAutofit/>
          </a:bodyPr>
          <a:lstStyle/>
          <a:p>
            <a:pPr algn="ctr"/>
            <a:r>
              <a:rPr lang="ru-RU" sz="7600" dirty="0"/>
              <a:t>Примеры внедрения</a:t>
            </a:r>
          </a:p>
          <a:p>
            <a:pPr algn="ctr"/>
            <a:r>
              <a:rPr lang="en-US" sz="7600" dirty="0" err="1"/>
              <a:t>Darvis</a:t>
            </a:r>
            <a:endParaRPr lang="ru-RU" sz="7600" dirty="0"/>
          </a:p>
        </p:txBody>
      </p:sp>
    </p:spTree>
    <p:extLst>
      <p:ext uri="{BB962C8B-B14F-4D97-AF65-F5344CB8AC3E}">
        <p14:creationId xmlns:p14="http://schemas.microsoft.com/office/powerpoint/2010/main" val="1934641625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0150B95E-348E-4947-B894-5069E73296B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885776" y="196280"/>
            <a:ext cx="11089232" cy="576064"/>
          </a:xfrm>
        </p:spPr>
        <p:txBody>
          <a:bodyPr>
            <a:noAutofit/>
          </a:bodyPr>
          <a:lstStyle/>
          <a:p>
            <a:pPr algn="ctr"/>
            <a:r>
              <a:rPr lang="ru-RU" sz="3000" dirty="0"/>
              <a:t>АО «</a:t>
            </a:r>
            <a:r>
              <a:rPr lang="ru-RU" sz="3000" dirty="0" err="1"/>
              <a:t>Озенмунайгаз</a:t>
            </a:r>
            <a:r>
              <a:rPr lang="ru-RU" sz="3000" dirty="0"/>
              <a:t>», Республика Казахстан, г. </a:t>
            </a:r>
            <a:r>
              <a:rPr lang="ru-RU" sz="3000" dirty="0" err="1"/>
              <a:t>Жанаозен</a:t>
            </a:r>
            <a:r>
              <a:rPr lang="ru-RU" sz="3000" dirty="0"/>
              <a:t> </a:t>
            </a:r>
          </a:p>
        </p:txBody>
      </p:sp>
      <p:sp>
        <p:nvSpPr>
          <p:cNvPr id="3" name="Текст 1">
            <a:extLst>
              <a:ext uri="{FF2B5EF4-FFF2-40B4-BE49-F238E27FC236}">
                <a16:creationId xmlns:a16="http://schemas.microsoft.com/office/drawing/2014/main" id="{9B890395-E9AF-E943-9CC2-40C626B93188}"/>
              </a:ext>
            </a:extLst>
          </p:cNvPr>
          <p:cNvSpPr txBox="1">
            <a:spLocks/>
          </p:cNvSpPr>
          <p:nvPr/>
        </p:nvSpPr>
        <p:spPr>
          <a:xfrm>
            <a:off x="1101800" y="4620395"/>
            <a:ext cx="11089232" cy="3643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1pPr>
            <a:lvl2pPr marL="938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2pPr>
            <a:lvl3pPr marL="1382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3pPr>
            <a:lvl4pPr marL="1827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4pPr>
            <a:lvl5pPr marL="2271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ru-RU" sz="1500" b="1" dirty="0"/>
              <a:t>Проект: «Система автоматизированного отпуска топлива</a:t>
            </a:r>
            <a:r>
              <a:rPr lang="ru-RU" sz="1500" b="1" dirty="0" smtClean="0"/>
              <a:t>»</a:t>
            </a:r>
            <a:endParaRPr lang="ru-RU" sz="1500" b="1" dirty="0"/>
          </a:p>
          <a:p>
            <a:pPr hangingPunct="1"/>
            <a:r>
              <a:rPr lang="ru-RU" sz="1500" b="1" dirty="0"/>
              <a:t>Цель:</a:t>
            </a:r>
            <a:r>
              <a:rPr lang="ru-RU" sz="1500" dirty="0"/>
              <a:t> Снижение фактов мошенничества при отпуске топлива для ведомственного автотранспорта на территории месторождения. </a:t>
            </a:r>
          </a:p>
          <a:p>
            <a:pPr hangingPunct="1"/>
            <a:r>
              <a:rPr lang="ru-RU" sz="1500" b="1" dirty="0"/>
              <a:t>Задачи: </a:t>
            </a:r>
          </a:p>
          <a:p>
            <a:pPr marL="342900" indent="-342900" hangingPunct="1">
              <a:buAutoNum type="arabicPeriod"/>
            </a:pPr>
            <a:r>
              <a:rPr lang="ru-RU" sz="1500" dirty="0"/>
              <a:t>Интеграция с имеющейся системой отпуска топлива на АЗС для разрешения и контроля отпуска топлива после верификации транспортного средства и </a:t>
            </a:r>
            <a:r>
              <a:rPr lang="ru-RU" sz="1500" dirty="0" smtClean="0"/>
              <a:t>водителя</a:t>
            </a:r>
            <a:r>
              <a:rPr lang="ru-RU" sz="1500" dirty="0"/>
              <a:t>;</a:t>
            </a:r>
            <a:endParaRPr lang="ru-RU" sz="1500" dirty="0"/>
          </a:p>
          <a:p>
            <a:pPr marL="342900" indent="-342900" hangingPunct="1">
              <a:buAutoNum type="arabicPeriod"/>
            </a:pPr>
            <a:r>
              <a:rPr lang="ru-RU" sz="1500" dirty="0"/>
              <a:t>Интеграция с ERP системой «SAP» с целью получения актуальных списков транспортных средств и водителей, а также отправки фактических данных по путевым </a:t>
            </a:r>
            <a:r>
              <a:rPr lang="ru-RU" sz="1500" dirty="0" smtClean="0"/>
              <a:t>листам</a:t>
            </a:r>
            <a:r>
              <a:rPr lang="ru-RU" sz="1500" dirty="0"/>
              <a:t>;</a:t>
            </a:r>
            <a:endParaRPr lang="ru-RU" sz="1500" dirty="0"/>
          </a:p>
          <a:p>
            <a:pPr marL="342900" indent="-342900" hangingPunct="1">
              <a:buAutoNum type="arabicPeriod"/>
            </a:pPr>
            <a:r>
              <a:rPr lang="ru-RU" sz="1500" dirty="0"/>
              <a:t>Интеграция с системой видео-аналитики для распознавания номерных знаков транспортных средств и последующей сверки с данными в базе путевых </a:t>
            </a:r>
            <a:r>
              <a:rPr lang="ru-RU" sz="1500" dirty="0" smtClean="0"/>
              <a:t>листов</a:t>
            </a:r>
            <a:r>
              <a:rPr lang="ru-RU" sz="1500" dirty="0"/>
              <a:t>;</a:t>
            </a:r>
            <a:endParaRPr lang="ru-RU" sz="1500" dirty="0"/>
          </a:p>
          <a:p>
            <a:pPr marL="342900" indent="-342900" hangingPunct="1">
              <a:buAutoNum type="arabicPeriod"/>
            </a:pPr>
            <a:r>
              <a:rPr lang="ru-RU" sz="1500" dirty="0"/>
              <a:t>Интеграция с системой СКУД для авторизации водителя по </a:t>
            </a:r>
            <a:r>
              <a:rPr lang="ru-RU" sz="1500" dirty="0" err="1"/>
              <a:t>proxy</a:t>
            </a:r>
            <a:r>
              <a:rPr lang="ru-RU" sz="1500" dirty="0"/>
              <a:t>-карте и последующей сверки с данными в базе путевых </a:t>
            </a:r>
            <a:r>
              <a:rPr lang="ru-RU" sz="1500" dirty="0" smtClean="0"/>
              <a:t>листов;</a:t>
            </a:r>
            <a:endParaRPr lang="ru-RU" sz="1500" dirty="0"/>
          </a:p>
          <a:p>
            <a:pPr marL="342900" indent="-342900" hangingPunct="1">
              <a:buAutoNum type="arabicPeriod"/>
            </a:pPr>
            <a:r>
              <a:rPr lang="ru-RU" sz="1500" dirty="0"/>
              <a:t>Аудит отпуска топлива в режимах </a:t>
            </a:r>
            <a:r>
              <a:rPr lang="ru-RU" sz="1500" dirty="0" err="1"/>
              <a:t>on</a:t>
            </a:r>
            <a:r>
              <a:rPr lang="ru-RU" sz="1500" dirty="0"/>
              <a:t>- и </a:t>
            </a:r>
            <a:r>
              <a:rPr lang="ru-RU" sz="1500" dirty="0" err="1"/>
              <a:t>off</a:t>
            </a:r>
            <a:r>
              <a:rPr lang="ru-RU" sz="1500" dirty="0"/>
              <a:t>- </a:t>
            </a:r>
            <a:r>
              <a:rPr lang="ru-RU" sz="1500" dirty="0" err="1"/>
              <a:t>line</a:t>
            </a:r>
            <a:r>
              <a:rPr lang="ru-RU" sz="1500" dirty="0" smtClean="0"/>
              <a:t>.</a:t>
            </a:r>
          </a:p>
          <a:p>
            <a:pPr marL="342900" indent="-342900" hangingPunct="1">
              <a:buAutoNum type="arabicPeriod"/>
            </a:pPr>
            <a:r>
              <a:rPr lang="ru-RU" sz="1500" dirty="0" smtClean="0"/>
              <a:t>Создание/закрытие/учет </a:t>
            </a:r>
            <a:r>
              <a:rPr lang="ru-RU" sz="1500" dirty="0"/>
              <a:t>путевых листов в соответствии с требованиями Заказчика и законодательства Республики Казахстан. Предмет контракта: предоставление неисключительных прав и выполнение работ. </a:t>
            </a:r>
          </a:p>
        </p:txBody>
      </p:sp>
      <p:pic>
        <p:nvPicPr>
          <p:cNvPr id="4" name="screenshot 1.png">
            <a:extLst>
              <a:ext uri="{FF2B5EF4-FFF2-40B4-BE49-F238E27FC236}">
                <a16:creationId xmlns:a16="http://schemas.microsoft.com/office/drawing/2014/main" id="{B1993DC5-DD39-294A-8191-527A57083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rcRect t="2038" b="49811"/>
          <a:stretch>
            <a:fillRect/>
          </a:stretch>
        </p:blipFill>
        <p:spPr>
          <a:xfrm>
            <a:off x="1101800" y="890845"/>
            <a:ext cx="5404440" cy="1731706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5" name="screenshot 2.png">
            <a:extLst>
              <a:ext uri="{FF2B5EF4-FFF2-40B4-BE49-F238E27FC236}">
                <a16:creationId xmlns:a16="http://schemas.microsoft.com/office/drawing/2014/main" id="{0CE1A43F-07EC-2C48-A1DD-6B21E0EDE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22" t="2025" r="22" b="3144"/>
          <a:stretch>
            <a:fillRect/>
          </a:stretch>
        </p:blipFill>
        <p:spPr>
          <a:xfrm>
            <a:off x="6862440" y="935477"/>
            <a:ext cx="5336760" cy="3797307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6" name="screenshot 3.png">
            <a:extLst>
              <a:ext uri="{FF2B5EF4-FFF2-40B4-BE49-F238E27FC236}">
                <a16:creationId xmlns:a16="http://schemas.microsoft.com/office/drawing/2014/main" id="{DE701300-78D4-1845-BA3D-43D75C143B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t="2091" b="71374"/>
          <a:stretch>
            <a:fillRect/>
          </a:stretch>
        </p:blipFill>
        <p:spPr>
          <a:xfrm>
            <a:off x="1101800" y="2834130"/>
            <a:ext cx="5404440" cy="1765195"/>
          </a:xfrm>
          <a:prstGeom prst="rect">
            <a:avLst/>
          </a:prstGeom>
          <a:ln w="254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3425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509433" y="340296"/>
            <a:ext cx="12157979" cy="1352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pPr algn="ctr"/>
            <a:r>
              <a:rPr dirty="0" err="1"/>
              <a:t>Основные</a:t>
            </a:r>
            <a:r>
              <a:rPr dirty="0"/>
              <a:t> </a:t>
            </a:r>
            <a:r>
              <a:rPr dirty="0" err="1" smtClean="0"/>
              <a:t>направления</a:t>
            </a:r>
            <a:r>
              <a:rPr lang="ru-RU" dirty="0" smtClean="0"/>
              <a:t> </a:t>
            </a:r>
            <a:r>
              <a:rPr dirty="0" err="1" smtClean="0"/>
              <a:t>деятельности</a:t>
            </a:r>
            <a:r>
              <a:rPr lang="ru-RU" dirty="0" smtClean="0"/>
              <a:t> компании</a:t>
            </a:r>
            <a:endParaRPr dirty="0"/>
          </a:p>
        </p:txBody>
      </p:sp>
      <p:sp>
        <p:nvSpPr>
          <p:cNvPr id="90" name="Shape 90"/>
          <p:cNvSpPr/>
          <p:nvPr/>
        </p:nvSpPr>
        <p:spPr>
          <a:xfrm>
            <a:off x="520905" y="2407779"/>
            <a:ext cx="12157978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 dirty="0" smtClean="0"/>
              <a:t>1.</a:t>
            </a:r>
            <a:r>
              <a:rPr lang="ru-RU" sz="4000" dirty="0" smtClean="0"/>
              <a:t> </a:t>
            </a:r>
            <a:r>
              <a:rPr sz="4000" dirty="0" err="1" smtClean="0"/>
              <a:t>Разработка</a:t>
            </a:r>
            <a:r>
              <a:rPr sz="4000" dirty="0" smtClean="0"/>
              <a:t> </a:t>
            </a:r>
            <a:r>
              <a:rPr sz="4000" dirty="0"/>
              <a:t>и </a:t>
            </a:r>
            <a:r>
              <a:rPr sz="4000" dirty="0" err="1"/>
              <a:t>внедрение</a:t>
            </a:r>
            <a:r>
              <a:rPr sz="4000" dirty="0"/>
              <a:t> </a:t>
            </a:r>
            <a:r>
              <a:rPr sz="4000" dirty="0" err="1"/>
              <a:t>информационных</a:t>
            </a:r>
            <a:r>
              <a:rPr sz="4000" dirty="0"/>
              <a:t> </a:t>
            </a:r>
            <a:r>
              <a:rPr sz="4000" dirty="0" err="1"/>
              <a:t>систем</a:t>
            </a:r>
            <a:r>
              <a:rPr sz="4000" dirty="0"/>
              <a:t> и </a:t>
            </a:r>
            <a:r>
              <a:rPr sz="4000" dirty="0" err="1"/>
              <a:t>программных</a:t>
            </a:r>
            <a:r>
              <a:rPr sz="4000" dirty="0"/>
              <a:t> </a:t>
            </a:r>
            <a:r>
              <a:rPr sz="4000" dirty="0" err="1"/>
              <a:t>комплексов</a:t>
            </a:r>
            <a:r>
              <a:rPr sz="4000" dirty="0"/>
              <a:t> </a:t>
            </a:r>
            <a:r>
              <a:rPr sz="4000" dirty="0" err="1"/>
              <a:t>для</a:t>
            </a:r>
            <a:r>
              <a:rPr sz="4000" dirty="0"/>
              <a:t> </a:t>
            </a:r>
            <a:r>
              <a:rPr sz="4000" dirty="0" err="1"/>
              <a:t>обеспечения</a:t>
            </a:r>
            <a:r>
              <a:rPr sz="4000" dirty="0"/>
              <a:t> </a:t>
            </a:r>
            <a:r>
              <a:rPr sz="4000" dirty="0" err="1"/>
              <a:t>безопасности</a:t>
            </a:r>
            <a:r>
              <a:rPr sz="4000" dirty="0"/>
              <a:t> </a:t>
            </a:r>
            <a:r>
              <a:rPr sz="4000" dirty="0" err="1" smtClean="0"/>
              <a:t>жизнедеятельности</a:t>
            </a:r>
            <a:r>
              <a:rPr lang="ru-RU" sz="4000" dirty="0"/>
              <a:t>;</a:t>
            </a:r>
            <a:endParaRPr sz="4000" dirty="0"/>
          </a:p>
        </p:txBody>
      </p:sp>
      <p:sp>
        <p:nvSpPr>
          <p:cNvPr id="91" name="Shape 91"/>
          <p:cNvSpPr/>
          <p:nvPr/>
        </p:nvSpPr>
        <p:spPr>
          <a:xfrm>
            <a:off x="509433" y="4610795"/>
            <a:ext cx="12180921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 dirty="0"/>
              <a:t>2. </a:t>
            </a:r>
            <a:r>
              <a:rPr sz="4000" dirty="0" err="1"/>
              <a:t>Разработка</a:t>
            </a:r>
            <a:r>
              <a:rPr sz="4000" dirty="0"/>
              <a:t> и </a:t>
            </a:r>
            <a:r>
              <a:rPr sz="4000" dirty="0" err="1"/>
              <a:t>внедрение</a:t>
            </a:r>
            <a:r>
              <a:rPr sz="4000" dirty="0"/>
              <a:t> </a:t>
            </a:r>
            <a:r>
              <a:rPr sz="4000" dirty="0" err="1"/>
              <a:t>учетных</a:t>
            </a:r>
            <a:r>
              <a:rPr sz="4000" dirty="0"/>
              <a:t> и </a:t>
            </a:r>
            <a:r>
              <a:rPr sz="4000" dirty="0" err="1"/>
              <a:t>аналитических</a:t>
            </a:r>
            <a:r>
              <a:rPr sz="4000" dirty="0"/>
              <a:t> </a:t>
            </a:r>
            <a:r>
              <a:rPr lang="ru-RU" sz="4000" dirty="0" smtClean="0"/>
              <a:t>             </a:t>
            </a:r>
            <a:r>
              <a:rPr sz="4000" dirty="0" err="1" smtClean="0"/>
              <a:t>информационных</a:t>
            </a:r>
            <a:r>
              <a:rPr sz="4000" dirty="0" smtClean="0"/>
              <a:t> </a:t>
            </a:r>
            <a:r>
              <a:rPr sz="4000" dirty="0" err="1" smtClean="0"/>
              <a:t>систем</a:t>
            </a:r>
            <a:r>
              <a:rPr lang="ru-RU" sz="4000" dirty="0" smtClean="0"/>
              <a:t>;</a:t>
            </a:r>
            <a:endParaRPr sz="4000" dirty="0"/>
          </a:p>
        </p:txBody>
      </p:sp>
      <p:sp>
        <p:nvSpPr>
          <p:cNvPr id="92" name="Shape 92"/>
          <p:cNvSpPr/>
          <p:nvPr/>
        </p:nvSpPr>
        <p:spPr>
          <a:xfrm>
            <a:off x="520904" y="6227363"/>
            <a:ext cx="1165543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2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 dirty="0"/>
              <a:t>3. </a:t>
            </a:r>
            <a:r>
              <a:rPr sz="4000" dirty="0" err="1"/>
              <a:t>Разработка</a:t>
            </a:r>
            <a:r>
              <a:rPr sz="4000" dirty="0"/>
              <a:t> </a:t>
            </a:r>
            <a:r>
              <a:rPr sz="4000" dirty="0"/>
              <a:t>и</a:t>
            </a:r>
            <a:r>
              <a:rPr sz="4000" dirty="0"/>
              <a:t> </a:t>
            </a:r>
            <a:r>
              <a:rPr sz="4000" dirty="0" err="1"/>
              <a:t>внедрение</a:t>
            </a:r>
            <a:r>
              <a:rPr sz="4000" dirty="0"/>
              <a:t> </a:t>
            </a:r>
            <a:r>
              <a:rPr sz="4000" dirty="0" err="1"/>
              <a:t>информационных</a:t>
            </a:r>
            <a:r>
              <a:rPr sz="4000" dirty="0"/>
              <a:t> </a:t>
            </a:r>
            <a:r>
              <a:rPr sz="4000" dirty="0" err="1" smtClean="0"/>
              <a:t>систем</a:t>
            </a:r>
            <a:endParaRPr lang="ru-RU" sz="4000" dirty="0" smtClean="0"/>
          </a:p>
          <a:p>
            <a:pPr algn="l">
              <a:defRPr sz="2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4000" dirty="0" err="1" smtClean="0"/>
              <a:t>для</a:t>
            </a:r>
            <a:r>
              <a:rPr sz="4000" dirty="0" smtClean="0"/>
              <a:t> </a:t>
            </a:r>
            <a:r>
              <a:rPr sz="4000" dirty="0" err="1"/>
              <a:t>автоматизации</a:t>
            </a:r>
            <a:r>
              <a:rPr sz="4000" dirty="0"/>
              <a:t> </a:t>
            </a:r>
            <a:r>
              <a:rPr sz="4000" dirty="0" err="1" smtClean="0"/>
              <a:t>учебного</a:t>
            </a:r>
            <a:r>
              <a:rPr sz="4000" dirty="0" smtClean="0"/>
              <a:t> </a:t>
            </a:r>
            <a:r>
              <a:rPr sz="4000" dirty="0" err="1"/>
              <a:t>процесса</a:t>
            </a:r>
            <a:r>
              <a:rPr sz="4000" dirty="0"/>
              <a:t>.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705D250-07DD-4343-8D88-CDED988AAC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586" y="844352"/>
            <a:ext cx="7294488" cy="4103150"/>
          </a:xfrm>
          <a:prstGeom prst="rect">
            <a:avLst/>
          </a:prstGeom>
        </p:spPr>
      </p:pic>
      <p:sp>
        <p:nvSpPr>
          <p:cNvPr id="3" name="Текст 1">
            <a:extLst>
              <a:ext uri="{FF2B5EF4-FFF2-40B4-BE49-F238E27FC236}">
                <a16:creationId xmlns:a16="http://schemas.microsoft.com/office/drawing/2014/main" id="{A13C3D72-F225-7E4D-98BD-D4EC61CBB2EB}"/>
              </a:ext>
            </a:extLst>
          </p:cNvPr>
          <p:cNvSpPr txBox="1">
            <a:spLocks/>
          </p:cNvSpPr>
          <p:nvPr/>
        </p:nvSpPr>
        <p:spPr>
          <a:xfrm>
            <a:off x="885776" y="268288"/>
            <a:ext cx="11089232" cy="432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1pPr>
            <a:lvl2pPr marL="938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2pPr>
            <a:lvl3pPr marL="1382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3pPr>
            <a:lvl4pPr marL="1827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4pPr>
            <a:lvl5pPr marL="2271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/>
            <a:r>
              <a:rPr lang="ru-RU" sz="3000" dirty="0"/>
              <a:t>ООО "</a:t>
            </a:r>
            <a:r>
              <a:rPr lang="ru-RU" sz="3000" dirty="0" err="1"/>
              <a:t>Сибур-Портэнерго</a:t>
            </a:r>
            <a:r>
              <a:rPr lang="ru-RU" sz="3000" dirty="0"/>
              <a:t>". Адрес: Ленинградская область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id="{CD28CF74-ACDC-3445-9C14-A0CEE276481E}"/>
              </a:ext>
            </a:extLst>
          </p:cNvPr>
          <p:cNvSpPr txBox="1">
            <a:spLocks/>
          </p:cNvSpPr>
          <p:nvPr/>
        </p:nvSpPr>
        <p:spPr>
          <a:xfrm>
            <a:off x="1245816" y="6495881"/>
            <a:ext cx="11089232" cy="1504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1pPr>
            <a:lvl2pPr marL="938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2pPr>
            <a:lvl3pPr marL="1382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3pPr>
            <a:lvl4pPr marL="1827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4pPr>
            <a:lvl5pPr marL="2271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ru-RU" sz="1500" b="1" dirty="0"/>
              <a:t>Проект: Локальная система </a:t>
            </a:r>
            <a:r>
              <a:rPr lang="ru-RU" sz="1500" b="1" dirty="0" smtClean="0"/>
              <a:t>оповещения</a:t>
            </a:r>
            <a:endParaRPr lang="ru-RU" sz="1500" b="1" dirty="0"/>
          </a:p>
          <a:p>
            <a:pPr hangingPunct="1"/>
            <a:r>
              <a:rPr lang="ru-RU" sz="1500" b="1" dirty="0"/>
              <a:t>Описание: </a:t>
            </a:r>
            <a:r>
              <a:rPr lang="ru-RU" sz="1500" dirty="0"/>
              <a:t>Управление оповещением при угрозе возникновения или возникновении чрезвычайных ситуаций с применением автоматических и автоматизированных алгоритмов оповещения, поддержка принятия решений на основе регламентов. Передача информации о тревогах и ЧС в ЕДДС муниципального образования. Получение тревожных сигналов от СМИС объекта. </a:t>
            </a:r>
            <a:endParaRPr lang="ru-RU" sz="15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94DDEC5-2F84-7640-88D6-64BA7D339A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30" y="3661068"/>
            <a:ext cx="7006456" cy="283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898778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1">
            <a:extLst>
              <a:ext uri="{FF2B5EF4-FFF2-40B4-BE49-F238E27FC236}">
                <a16:creationId xmlns:a16="http://schemas.microsoft.com/office/drawing/2014/main" id="{7568828A-81C0-7840-A13C-E415015B2EC3}"/>
              </a:ext>
            </a:extLst>
          </p:cNvPr>
          <p:cNvSpPr txBox="1">
            <a:spLocks/>
          </p:cNvSpPr>
          <p:nvPr/>
        </p:nvSpPr>
        <p:spPr>
          <a:xfrm>
            <a:off x="885776" y="268288"/>
            <a:ext cx="11089232" cy="50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1pPr>
            <a:lvl2pPr marL="938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2pPr>
            <a:lvl3pPr marL="1382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3pPr>
            <a:lvl4pPr marL="1827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4pPr>
            <a:lvl5pPr marL="2271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algn="ctr" hangingPunct="1"/>
            <a:r>
              <a:rPr lang="ru-RU" sz="3000" dirty="0"/>
              <a:t>АО «</a:t>
            </a:r>
            <a:r>
              <a:rPr lang="ru-RU" sz="3000" dirty="0" err="1"/>
              <a:t>ЕвроХим</a:t>
            </a:r>
            <a:r>
              <a:rPr lang="ru-RU" sz="3000" dirty="0"/>
              <a:t> – СЗ», Ленинградская область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2BBCB-62D0-3D4F-84F1-4A34DE5C8B6D}"/>
              </a:ext>
            </a:extLst>
          </p:cNvPr>
          <p:cNvSpPr txBox="1"/>
          <p:nvPr/>
        </p:nvSpPr>
        <p:spPr>
          <a:xfrm>
            <a:off x="4328943" y="3373550"/>
            <a:ext cx="102657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6" name="Текст 1">
            <a:extLst>
              <a:ext uri="{FF2B5EF4-FFF2-40B4-BE49-F238E27FC236}">
                <a16:creationId xmlns:a16="http://schemas.microsoft.com/office/drawing/2014/main" id="{808BBE17-670E-9949-8876-8D8E1170731E}"/>
              </a:ext>
            </a:extLst>
          </p:cNvPr>
          <p:cNvSpPr txBox="1">
            <a:spLocks/>
          </p:cNvSpPr>
          <p:nvPr/>
        </p:nvSpPr>
        <p:spPr>
          <a:xfrm>
            <a:off x="723650" y="5524872"/>
            <a:ext cx="11935816" cy="25748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Autofit/>
          </a:bodyPr>
          <a:lstStyle>
            <a:lvl1pPr marL="0" marR="0" indent="0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1pPr>
            <a:lvl2pPr marL="938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2pPr>
            <a:lvl3pPr marL="1382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3pPr>
            <a:lvl4pPr marL="18273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4pPr>
            <a:lvl5pPr marL="2271888" marR="0" indent="-493888" algn="l" defTabSz="584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4000" b="0" i="0" u="none" strike="noStrike" cap="none" spc="0" baseline="0">
                <a:ln>
                  <a:noFill/>
                </a:ln>
                <a:solidFill>
                  <a:srgbClr val="0374B1"/>
                </a:solidFill>
                <a:uFillTx/>
                <a:latin typeface="Bw Quinta Pro"/>
                <a:ea typeface="Bw Quinta Pro"/>
                <a:cs typeface="Bw Quinta Pro"/>
                <a:sym typeface="Bw Quinta Pro"/>
              </a:defRPr>
            </a:lvl5pPr>
            <a:lvl6pPr marL="2667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3111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5560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4000500" marR="0" indent="-444500" algn="l" defTabSz="584200" rtl="0" latinLnBrk="0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6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pPr hangingPunct="1"/>
            <a:r>
              <a:rPr lang="ru-RU" sz="1500" b="1" dirty="0"/>
              <a:t>Проект: Локальная система </a:t>
            </a:r>
            <a:r>
              <a:rPr lang="ru-RU" sz="1500" b="1" dirty="0" smtClean="0"/>
              <a:t>оповещения</a:t>
            </a:r>
            <a:endParaRPr lang="ru-RU" sz="1500" b="1" dirty="0"/>
          </a:p>
          <a:p>
            <a:pPr algn="just" hangingPunct="1"/>
            <a:r>
              <a:rPr lang="ru-RU" sz="1500" b="1" dirty="0"/>
              <a:t>Описание: </a:t>
            </a:r>
            <a:r>
              <a:rPr lang="ru-RU" sz="1500" dirty="0"/>
              <a:t>Управление оповещением при угрозе возникновения или возникновении чрезвычайных ситуаций с применением автоматических и автоматизированных алгоритмов оповещения, поддержка принятия решений на основе регламентов. </a:t>
            </a:r>
          </a:p>
          <a:p>
            <a:pPr algn="just" hangingPunct="1"/>
            <a:r>
              <a:rPr lang="ru-RU" sz="1500" dirty="0"/>
              <a:t>Передача информации о тревогах и ЧС в ЕДДС муниципального образования. Получение тревожных сигналов от СМИС и SCADA объекта. Система мониторинга оперативных и хранения исторических числовых показателей приложений, устройств, технических процессов </a:t>
            </a:r>
            <a:r>
              <a:rPr lang="ru-RU" sz="1500" dirty="0" smtClean="0"/>
              <a:t>производства.</a:t>
            </a:r>
            <a:endParaRPr lang="ru-RU" sz="1500" dirty="0"/>
          </a:p>
          <a:p>
            <a:pPr algn="just" hangingPunct="1"/>
            <a:r>
              <a:rPr lang="ru-RU" sz="1500" dirty="0"/>
              <a:t>Определение превышения заданных порогов, формирование событий и передача их в управляющие системы. Проведение расчетов по моделированию и прогнозированию последствий чрезвычайных ситуаций, согласно нормативно-методических документов: </a:t>
            </a:r>
            <a:r>
              <a:rPr lang="ru-RU" sz="1500" dirty="0" smtClean="0"/>
              <a:t>РД </a:t>
            </a:r>
            <a:r>
              <a:rPr lang="ru-RU" sz="1500" dirty="0"/>
              <a:t>52.04.253-90, ПБ 09-579-03.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CF0EFF-BC0F-2A46-B63F-9EC39138F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787" y="892803"/>
            <a:ext cx="6120680" cy="331536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711595A-DFCE-434E-89CB-C55916ADDA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43" y="2418314"/>
            <a:ext cx="6142360" cy="332258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9407A2F-341E-3144-AAFF-92EEECCE1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50" y="1340036"/>
            <a:ext cx="5469804" cy="295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6217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1C6B0D60-FF77-2145-A92C-40484C1C0FF7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81720" y="3220616"/>
            <a:ext cx="12242525" cy="1512168"/>
          </a:xfrm>
        </p:spPr>
        <p:txBody>
          <a:bodyPr>
            <a:noAutofit/>
          </a:bodyPr>
          <a:lstStyle/>
          <a:p>
            <a:pPr algn="ctr"/>
            <a:r>
              <a:rPr lang="ru-RU" sz="7600" dirty="0" smtClean="0"/>
              <a:t>Примеры решения задач на </a:t>
            </a:r>
            <a:r>
              <a:rPr lang="ru-RU" sz="7600" dirty="0"/>
              <a:t>базе </a:t>
            </a:r>
            <a:r>
              <a:rPr lang="en-US" sz="7600" dirty="0" err="1"/>
              <a:t>Darvis</a:t>
            </a:r>
            <a:endParaRPr lang="ru-RU" sz="7600" dirty="0"/>
          </a:p>
        </p:txBody>
      </p:sp>
    </p:spTree>
    <p:extLst>
      <p:ext uri="{BB962C8B-B14F-4D97-AF65-F5344CB8AC3E}">
        <p14:creationId xmlns:p14="http://schemas.microsoft.com/office/powerpoint/2010/main" val="347044295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507999" y="-1"/>
            <a:ext cx="6769918" cy="103951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Пример</a:t>
            </a:r>
            <a:r>
              <a:rPr dirty="0"/>
              <a:t> #</a:t>
            </a:r>
            <a:r>
              <a:rPr dirty="0" smtClean="0"/>
              <a:t>1</a:t>
            </a:r>
            <a:endParaRPr dirty="0"/>
          </a:p>
        </p:txBody>
      </p:sp>
      <p:pic>
        <p:nvPicPr>
          <p:cNvPr id="264" name="image19.png"/>
          <p:cNvPicPr>
            <a:picLocks noChangeAspect="1"/>
          </p:cNvPicPr>
          <p:nvPr/>
        </p:nvPicPr>
        <p:blipFill>
          <a:blip r:embed="rId3">
            <a:extLst/>
          </a:blip>
          <a:srcRect t="1097" b="7094"/>
          <a:stretch>
            <a:fillRect/>
          </a:stretch>
        </p:blipFill>
        <p:spPr>
          <a:xfrm>
            <a:off x="595630" y="1472669"/>
            <a:ext cx="2700196" cy="192906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65" name="image20.png"/>
          <p:cNvPicPr>
            <a:picLocks noChangeAspect="1"/>
          </p:cNvPicPr>
          <p:nvPr/>
        </p:nvPicPr>
        <p:blipFill>
          <a:blip r:embed="rId4">
            <a:extLst/>
          </a:blip>
          <a:srcRect t="1538"/>
          <a:stretch>
            <a:fillRect/>
          </a:stretch>
        </p:blipFill>
        <p:spPr>
          <a:xfrm>
            <a:off x="8727360" y="1472669"/>
            <a:ext cx="3666770" cy="192906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66" name="image21.png"/>
          <p:cNvPicPr>
            <a:picLocks noChangeAspect="1"/>
          </p:cNvPicPr>
          <p:nvPr/>
        </p:nvPicPr>
        <p:blipFill>
          <a:blip r:embed="rId5">
            <a:extLst/>
          </a:blip>
          <a:srcRect l="761"/>
          <a:stretch>
            <a:fillRect/>
          </a:stretch>
        </p:blipFill>
        <p:spPr>
          <a:xfrm>
            <a:off x="8583293" y="5258298"/>
            <a:ext cx="3929310" cy="1343046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67" name="image22.png"/>
          <p:cNvPicPr>
            <a:picLocks noChangeAspect="1"/>
          </p:cNvPicPr>
          <p:nvPr/>
        </p:nvPicPr>
        <p:blipFill>
          <a:blip r:embed="rId6">
            <a:extLst/>
          </a:blip>
          <a:srcRect l="859" b="2753"/>
          <a:stretch>
            <a:fillRect/>
          </a:stretch>
        </p:blipFill>
        <p:spPr>
          <a:xfrm>
            <a:off x="567451" y="4946832"/>
            <a:ext cx="2872431" cy="1752619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68" name="image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661494" y="3225261"/>
            <a:ext cx="2700340" cy="226054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269" name="Shape 269"/>
          <p:cNvSpPr/>
          <p:nvPr/>
        </p:nvSpPr>
        <p:spPr>
          <a:xfrm>
            <a:off x="3444861" y="2437275"/>
            <a:ext cx="1857782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0" name="Shape 270"/>
          <p:cNvSpPr/>
          <p:nvPr/>
        </p:nvSpPr>
        <p:spPr>
          <a:xfrm flipV="1">
            <a:off x="5286436" y="2430158"/>
            <a:ext cx="2" cy="74569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1" name="Shape 271"/>
          <p:cNvSpPr/>
          <p:nvPr/>
        </p:nvSpPr>
        <p:spPr>
          <a:xfrm>
            <a:off x="1038778" y="3479322"/>
            <a:ext cx="1814042" cy="350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Плагин «Карта»</a:t>
            </a:r>
          </a:p>
        </p:txBody>
      </p:sp>
      <p:sp>
        <p:nvSpPr>
          <p:cNvPr id="272" name="Shape 272"/>
          <p:cNvSpPr/>
          <p:nvPr/>
        </p:nvSpPr>
        <p:spPr>
          <a:xfrm>
            <a:off x="8942553" y="3479322"/>
            <a:ext cx="3236343" cy="350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Плагин «Видеонаблюдение»</a:t>
            </a:r>
          </a:p>
        </p:txBody>
      </p:sp>
      <p:sp>
        <p:nvSpPr>
          <p:cNvPr id="273" name="Shape 273"/>
          <p:cNvSpPr/>
          <p:nvPr/>
        </p:nvSpPr>
        <p:spPr>
          <a:xfrm>
            <a:off x="9536686" y="6706706"/>
            <a:ext cx="2048075" cy="35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Плагин «Тревоги»</a:t>
            </a:r>
          </a:p>
        </p:txBody>
      </p:sp>
      <p:sp>
        <p:nvSpPr>
          <p:cNvPr id="274" name="Shape 274"/>
          <p:cNvSpPr/>
          <p:nvPr/>
        </p:nvSpPr>
        <p:spPr>
          <a:xfrm>
            <a:off x="719602" y="6732106"/>
            <a:ext cx="2452391" cy="65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Плагин «Исполнение</a:t>
            </a:r>
          </a:p>
          <a:p>
            <a: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регламента»</a:t>
            </a:r>
          </a:p>
        </p:txBody>
      </p:sp>
      <p:sp>
        <p:nvSpPr>
          <p:cNvPr id="275" name="Shape 275"/>
          <p:cNvSpPr/>
          <p:nvPr/>
        </p:nvSpPr>
        <p:spPr>
          <a:xfrm flipV="1">
            <a:off x="6754556" y="2430158"/>
            <a:ext cx="2" cy="74569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6" name="Shape 276"/>
          <p:cNvSpPr/>
          <p:nvPr/>
        </p:nvSpPr>
        <p:spPr>
          <a:xfrm>
            <a:off x="6745244" y="2437275"/>
            <a:ext cx="1857781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7439511" y="4330088"/>
            <a:ext cx="3111962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8" name="Shape 278"/>
          <p:cNvSpPr/>
          <p:nvPr/>
        </p:nvSpPr>
        <p:spPr>
          <a:xfrm flipV="1">
            <a:off x="10548024" y="4317390"/>
            <a:ext cx="2" cy="863559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430082" y="2091310"/>
            <a:ext cx="1887340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Световая индикация</a:t>
            </a:r>
          </a:p>
        </p:txBody>
      </p:sp>
      <p:sp>
        <p:nvSpPr>
          <p:cNvPr id="280" name="Shape 280"/>
          <p:cNvSpPr/>
          <p:nvPr/>
        </p:nvSpPr>
        <p:spPr>
          <a:xfrm>
            <a:off x="6856304" y="2091310"/>
            <a:ext cx="1534221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Доступ к камере</a:t>
            </a:r>
          </a:p>
        </p:txBody>
      </p:sp>
      <p:sp>
        <p:nvSpPr>
          <p:cNvPr id="281" name="Shape 281"/>
          <p:cNvSpPr/>
          <p:nvPr/>
        </p:nvSpPr>
        <p:spPr>
          <a:xfrm>
            <a:off x="7740543" y="3996912"/>
            <a:ext cx="1975545" cy="3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Сообщение о тревоге</a:t>
            </a:r>
          </a:p>
        </p:txBody>
      </p:sp>
      <p:sp>
        <p:nvSpPr>
          <p:cNvPr id="282" name="Shape 282"/>
          <p:cNvSpPr/>
          <p:nvPr/>
        </p:nvSpPr>
        <p:spPr>
          <a:xfrm>
            <a:off x="6710615" y="5929811"/>
            <a:ext cx="1791925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3" name="Shape 283"/>
          <p:cNvSpPr/>
          <p:nvPr/>
        </p:nvSpPr>
        <p:spPr>
          <a:xfrm flipV="1">
            <a:off x="6716456" y="5451154"/>
            <a:ext cx="2" cy="48338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6933525" y="5360747"/>
            <a:ext cx="1600102" cy="56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Подтверждение </a:t>
            </a:r>
          </a:p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тревоги</a:t>
            </a:r>
          </a:p>
        </p:txBody>
      </p:sp>
      <p:sp>
        <p:nvSpPr>
          <p:cNvPr id="285" name="Shape 285"/>
          <p:cNvSpPr/>
          <p:nvPr/>
        </p:nvSpPr>
        <p:spPr>
          <a:xfrm>
            <a:off x="3582944" y="5823132"/>
            <a:ext cx="1710437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6" name="Shape 286"/>
          <p:cNvSpPr/>
          <p:nvPr/>
        </p:nvSpPr>
        <p:spPr>
          <a:xfrm flipV="1">
            <a:off x="5286437" y="5451154"/>
            <a:ext cx="2" cy="1553448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3883876" y="5231674"/>
            <a:ext cx="1108572" cy="56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Запуск </a:t>
            </a:r>
          </a:p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регламента</a:t>
            </a:r>
          </a:p>
        </p:txBody>
      </p:sp>
      <p:sp>
        <p:nvSpPr>
          <p:cNvPr id="288" name="Shape 288"/>
          <p:cNvSpPr/>
          <p:nvPr/>
        </p:nvSpPr>
        <p:spPr>
          <a:xfrm>
            <a:off x="3045766" y="4330131"/>
            <a:ext cx="1522275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92564" y="4142218"/>
            <a:ext cx="2324275" cy="35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Тревожное событие</a:t>
            </a:r>
          </a:p>
        </p:txBody>
      </p:sp>
      <p:sp>
        <p:nvSpPr>
          <p:cNvPr id="290" name="Shape 290"/>
          <p:cNvSpPr/>
          <p:nvPr/>
        </p:nvSpPr>
        <p:spPr>
          <a:xfrm>
            <a:off x="4193380" y="6990393"/>
            <a:ext cx="2186113" cy="65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Запуск алгоритма </a:t>
            </a:r>
          </a:p>
          <a:p>
            <a: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реагирования</a:t>
            </a:r>
          </a:p>
        </p:txBody>
      </p:sp>
      <p:grpSp>
        <p:nvGrpSpPr>
          <p:cNvPr id="297" name="Group 297"/>
          <p:cNvGrpSpPr/>
          <p:nvPr/>
        </p:nvGrpSpPr>
        <p:grpSpPr>
          <a:xfrm>
            <a:off x="4699215" y="3222736"/>
            <a:ext cx="2610897" cy="2201278"/>
            <a:chOff x="0" y="0"/>
            <a:chExt cx="2610895" cy="2201276"/>
          </a:xfrm>
        </p:grpSpPr>
        <p:sp>
          <p:nvSpPr>
            <p:cNvPr id="291" name="Shape 291"/>
            <p:cNvSpPr/>
            <p:nvPr/>
          </p:nvSpPr>
          <p:spPr>
            <a:xfrm>
              <a:off x="0" y="933378"/>
              <a:ext cx="227311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 b="1">
                  <a:solidFill>
                    <a:srgbClr val="D92258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1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483740" y="693"/>
              <a:ext cx="227311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 b="1">
                  <a:solidFill>
                    <a:srgbClr val="D92258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293" name="Shape 293"/>
            <p:cNvSpPr/>
            <p:nvPr/>
          </p:nvSpPr>
          <p:spPr>
            <a:xfrm>
              <a:off x="1913760" y="0"/>
              <a:ext cx="227312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 b="1">
                  <a:solidFill>
                    <a:srgbClr val="D92258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3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2383585" y="933378"/>
              <a:ext cx="227312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 b="1">
                  <a:solidFill>
                    <a:srgbClr val="D92258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295" name="Shape 295"/>
            <p:cNvSpPr/>
            <p:nvPr/>
          </p:nvSpPr>
          <p:spPr>
            <a:xfrm>
              <a:off x="1896918" y="1854560"/>
              <a:ext cx="227311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 b="1">
                  <a:solidFill>
                    <a:srgbClr val="D92258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5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496440" y="1858376"/>
              <a:ext cx="227311" cy="342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600" b="1">
                  <a:solidFill>
                    <a:srgbClr val="D92258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r>
                <a:t>6</a:t>
              </a:r>
            </a:p>
          </p:txBody>
        </p:sp>
      </p:grpSp>
      <p:sp>
        <p:nvSpPr>
          <p:cNvPr id="298" name="Shape 298"/>
          <p:cNvSpPr/>
          <p:nvPr/>
        </p:nvSpPr>
        <p:spPr>
          <a:xfrm>
            <a:off x="5532790" y="2529294"/>
            <a:ext cx="97891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Control</a:t>
            </a:r>
          </a:p>
          <a:p>
            <a:pPr>
              <a:defRPr sz="2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Server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01" name="Shape 301"/>
          <p:cNvSpPr>
            <a:spLocks noGrp="1"/>
          </p:cNvSpPr>
          <p:nvPr>
            <p:ph type="body" sz="quarter" idx="1"/>
          </p:nvPr>
        </p:nvSpPr>
        <p:spPr>
          <a:xfrm>
            <a:off x="507999" y="-1"/>
            <a:ext cx="6769918" cy="103951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Пример</a:t>
            </a:r>
            <a:r>
              <a:rPr dirty="0"/>
              <a:t> #</a:t>
            </a:r>
            <a:r>
              <a:rPr dirty="0" smtClean="0"/>
              <a:t>2</a:t>
            </a:r>
            <a:endParaRPr dirty="0"/>
          </a:p>
        </p:txBody>
      </p:sp>
      <p:pic>
        <p:nvPicPr>
          <p:cNvPr id="302" name="image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00996" y="2755893"/>
            <a:ext cx="3194687" cy="626554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03" name="image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00996" y="1308873"/>
            <a:ext cx="3194687" cy="1330512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04" name="image2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847674" y="3518418"/>
            <a:ext cx="2811754" cy="133051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05" name="image26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5578" y="1680404"/>
            <a:ext cx="2391782" cy="133051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06" name="image14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6200000">
            <a:off x="6044841" y="6211342"/>
            <a:ext cx="1828032" cy="15582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image8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72741" y="3098261"/>
            <a:ext cx="2700340" cy="2260545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08" name="Shape 308"/>
          <p:cNvSpPr/>
          <p:nvPr/>
        </p:nvSpPr>
        <p:spPr>
          <a:xfrm>
            <a:off x="3096566" y="4228531"/>
            <a:ext cx="636320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549405" y="4040618"/>
            <a:ext cx="2515394" cy="35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Данные мониторинга</a:t>
            </a:r>
          </a:p>
        </p:txBody>
      </p:sp>
      <p:sp>
        <p:nvSpPr>
          <p:cNvPr id="310" name="Shape 310"/>
          <p:cNvSpPr/>
          <p:nvPr/>
        </p:nvSpPr>
        <p:spPr>
          <a:xfrm>
            <a:off x="3150280" y="2345659"/>
            <a:ext cx="1337425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1" name="Shape 311"/>
          <p:cNvSpPr/>
          <p:nvPr/>
        </p:nvSpPr>
        <p:spPr>
          <a:xfrm flipV="1">
            <a:off x="4488064" y="2338176"/>
            <a:ext cx="2" cy="74569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3246946" y="2019050"/>
            <a:ext cx="1321893" cy="3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Визуализация</a:t>
            </a:r>
          </a:p>
        </p:txBody>
      </p:sp>
      <p:sp>
        <p:nvSpPr>
          <p:cNvPr id="313" name="Shape 313"/>
          <p:cNvSpPr/>
          <p:nvPr/>
        </p:nvSpPr>
        <p:spPr>
          <a:xfrm flipV="1">
            <a:off x="5940671" y="2331263"/>
            <a:ext cx="2" cy="745691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5931358" y="2338379"/>
            <a:ext cx="1142085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5755431" y="1752350"/>
            <a:ext cx="1493937" cy="56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Запуск тревоги </a:t>
            </a:r>
          </a:p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 ручную</a:t>
            </a:r>
          </a:p>
        </p:txBody>
      </p:sp>
      <p:sp>
        <p:nvSpPr>
          <p:cNvPr id="316" name="Shape 316"/>
          <p:cNvSpPr/>
          <p:nvPr/>
        </p:nvSpPr>
        <p:spPr>
          <a:xfrm>
            <a:off x="6324246" y="5306976"/>
            <a:ext cx="1190527" cy="564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Доступ</a:t>
            </a:r>
            <a:r>
              <a:t> </a:t>
            </a:r>
            <a:r>
              <a:rPr err="1"/>
              <a:t>к</a:t>
            </a:r>
            <a:r>
              <a:t> </a:t>
            </a:r>
          </a:p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err="1"/>
              <a:t>устройствам</a:t>
            </a:r>
            <a:endParaRPr/>
          </a:p>
        </p:txBody>
      </p:sp>
      <p:sp>
        <p:nvSpPr>
          <p:cNvPr id="317" name="Shape 317"/>
          <p:cNvSpPr/>
          <p:nvPr/>
        </p:nvSpPr>
        <p:spPr>
          <a:xfrm>
            <a:off x="6669978" y="4183673"/>
            <a:ext cx="3030430" cy="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8" name="Shape 318"/>
          <p:cNvSpPr/>
          <p:nvPr/>
        </p:nvSpPr>
        <p:spPr>
          <a:xfrm flipV="1">
            <a:off x="5940672" y="5330875"/>
            <a:ext cx="2" cy="567756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19" name="Shape 319"/>
          <p:cNvSpPr/>
          <p:nvPr/>
        </p:nvSpPr>
        <p:spPr>
          <a:xfrm flipH="1">
            <a:off x="5924575" y="5880590"/>
            <a:ext cx="2068564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head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546352" y="6973861"/>
            <a:ext cx="1545779" cy="350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Оповещение</a:t>
            </a:r>
          </a:p>
        </p:txBody>
      </p:sp>
      <p:sp>
        <p:nvSpPr>
          <p:cNvPr id="321" name="Shape 321"/>
          <p:cNvSpPr/>
          <p:nvPr/>
        </p:nvSpPr>
        <p:spPr>
          <a:xfrm flipH="1">
            <a:off x="2162561" y="7149032"/>
            <a:ext cx="3946732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22" name="Shape 322"/>
          <p:cNvSpPr/>
          <p:nvPr/>
        </p:nvSpPr>
        <p:spPr>
          <a:xfrm>
            <a:off x="3293428" y="5598213"/>
            <a:ext cx="1199059" cy="564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Контроль</a:t>
            </a:r>
          </a:p>
          <a:p>
            <a: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оповещения</a:t>
            </a:r>
          </a:p>
        </p:txBody>
      </p:sp>
      <p:sp>
        <p:nvSpPr>
          <p:cNvPr id="323" name="Shape 323"/>
          <p:cNvSpPr/>
          <p:nvPr/>
        </p:nvSpPr>
        <p:spPr>
          <a:xfrm>
            <a:off x="3911815" y="4016414"/>
            <a:ext cx="227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</a:t>
            </a:r>
          </a:p>
        </p:txBody>
      </p:sp>
      <p:sp>
        <p:nvSpPr>
          <p:cNvPr id="324" name="Shape 324"/>
          <p:cNvSpPr/>
          <p:nvPr/>
        </p:nvSpPr>
        <p:spPr>
          <a:xfrm>
            <a:off x="4395556" y="3083729"/>
            <a:ext cx="22731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</a:t>
            </a:r>
          </a:p>
        </p:txBody>
      </p:sp>
      <p:sp>
        <p:nvSpPr>
          <p:cNvPr id="325" name="Shape 325"/>
          <p:cNvSpPr/>
          <p:nvPr/>
        </p:nvSpPr>
        <p:spPr>
          <a:xfrm>
            <a:off x="5825575" y="3083036"/>
            <a:ext cx="227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3</a:t>
            </a:r>
          </a:p>
        </p:txBody>
      </p:sp>
      <p:sp>
        <p:nvSpPr>
          <p:cNvPr id="326" name="Shape 326"/>
          <p:cNvSpPr/>
          <p:nvPr/>
        </p:nvSpPr>
        <p:spPr>
          <a:xfrm>
            <a:off x="6295400" y="4016414"/>
            <a:ext cx="22731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4</a:t>
            </a:r>
          </a:p>
        </p:txBody>
      </p:sp>
      <p:sp>
        <p:nvSpPr>
          <p:cNvPr id="327" name="Shape 327"/>
          <p:cNvSpPr/>
          <p:nvPr/>
        </p:nvSpPr>
        <p:spPr>
          <a:xfrm>
            <a:off x="5808734" y="4937595"/>
            <a:ext cx="22731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5</a:t>
            </a:r>
          </a:p>
        </p:txBody>
      </p:sp>
      <p:sp>
        <p:nvSpPr>
          <p:cNvPr id="328" name="Shape 328"/>
          <p:cNvSpPr/>
          <p:nvPr/>
        </p:nvSpPr>
        <p:spPr>
          <a:xfrm>
            <a:off x="4408256" y="4941411"/>
            <a:ext cx="22731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6</a:t>
            </a:r>
          </a:p>
        </p:txBody>
      </p:sp>
      <p:sp>
        <p:nvSpPr>
          <p:cNvPr id="329" name="Shape 329"/>
          <p:cNvSpPr/>
          <p:nvPr/>
        </p:nvSpPr>
        <p:spPr>
          <a:xfrm flipV="1">
            <a:off x="11762081" y="5085970"/>
            <a:ext cx="2" cy="2457281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0" name="Shape 330"/>
          <p:cNvSpPr/>
          <p:nvPr/>
        </p:nvSpPr>
        <p:spPr>
          <a:xfrm flipH="1">
            <a:off x="7808421" y="7549277"/>
            <a:ext cx="3955995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1" name="Shape 331"/>
          <p:cNvSpPr/>
          <p:nvPr/>
        </p:nvSpPr>
        <p:spPr>
          <a:xfrm flipV="1">
            <a:off x="4500764" y="5342011"/>
            <a:ext cx="2" cy="182803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32" name="Shape 332"/>
          <p:cNvSpPr/>
          <p:nvPr/>
        </p:nvSpPr>
        <p:spPr>
          <a:xfrm>
            <a:off x="6775774" y="3849224"/>
            <a:ext cx="2716312" cy="3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Доступ к модулю оповещения</a:t>
            </a:r>
          </a:p>
        </p:txBody>
      </p:sp>
      <p:sp>
        <p:nvSpPr>
          <p:cNvPr id="333" name="Shape 333"/>
          <p:cNvSpPr/>
          <p:nvPr/>
        </p:nvSpPr>
        <p:spPr>
          <a:xfrm>
            <a:off x="8673628" y="7218964"/>
            <a:ext cx="2225577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Задание на оповещение</a:t>
            </a:r>
          </a:p>
        </p:txBody>
      </p:sp>
      <p:pic>
        <p:nvPicPr>
          <p:cNvPr id="334" name="image27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204369" y="5540909"/>
            <a:ext cx="1863354" cy="1390564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35" name="Shape 335"/>
          <p:cNvSpPr/>
          <p:nvPr/>
        </p:nvSpPr>
        <p:spPr>
          <a:xfrm>
            <a:off x="4733452" y="2437313"/>
            <a:ext cx="97891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Control</a:t>
            </a:r>
          </a:p>
          <a:p>
            <a:pPr>
              <a:defRPr sz="2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t>Server</a:t>
            </a:r>
          </a:p>
        </p:txBody>
      </p:sp>
      <p:sp>
        <p:nvSpPr>
          <p:cNvPr id="336" name="Shape 336"/>
          <p:cNvSpPr/>
          <p:nvPr/>
        </p:nvSpPr>
        <p:spPr>
          <a:xfrm>
            <a:off x="5924575" y="7862282"/>
            <a:ext cx="2068564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Telecom Server</a:t>
            </a:r>
          </a:p>
        </p:txBody>
      </p:sp>
      <p:sp>
        <p:nvSpPr>
          <p:cNvPr id="337" name="Shape 337"/>
          <p:cNvSpPr/>
          <p:nvPr/>
        </p:nvSpPr>
        <p:spPr>
          <a:xfrm>
            <a:off x="526470" y="1328887"/>
            <a:ext cx="2549998" cy="3503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Плагин «Мониторинг»</a:t>
            </a:r>
          </a:p>
        </p:txBody>
      </p:sp>
      <p:sp>
        <p:nvSpPr>
          <p:cNvPr id="338" name="Shape 338"/>
          <p:cNvSpPr/>
          <p:nvPr/>
        </p:nvSpPr>
        <p:spPr>
          <a:xfrm>
            <a:off x="7874302" y="959161"/>
            <a:ext cx="2048074" cy="350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Плагин «Тревоги»</a:t>
            </a:r>
          </a:p>
        </p:txBody>
      </p:sp>
      <p:sp>
        <p:nvSpPr>
          <p:cNvPr id="339" name="Shape 339"/>
          <p:cNvSpPr/>
          <p:nvPr/>
        </p:nvSpPr>
        <p:spPr>
          <a:xfrm>
            <a:off x="10645910" y="2905827"/>
            <a:ext cx="1770634" cy="655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Плагин </a:t>
            </a:r>
          </a:p>
          <a:p>
            <a: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«Оповещение»</a:t>
            </a:r>
          </a:p>
        </p:txBody>
      </p:sp>
      <p:sp>
        <p:nvSpPr>
          <p:cNvPr id="340" name="Shape 340"/>
          <p:cNvSpPr/>
          <p:nvPr/>
        </p:nvSpPr>
        <p:spPr>
          <a:xfrm>
            <a:off x="8254210" y="5189034"/>
            <a:ext cx="1814042" cy="350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Плагин</a:t>
            </a:r>
            <a:r>
              <a:t> «</a:t>
            </a:r>
            <a:r>
              <a:rPr err="1"/>
              <a:t>Карта</a:t>
            </a:r>
            <a:r>
              <a:t>»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343" name="Shape 343"/>
          <p:cNvSpPr/>
          <p:nvPr/>
        </p:nvSpPr>
        <p:spPr>
          <a:xfrm>
            <a:off x="507999" y="164157"/>
            <a:ext cx="676991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 err="1"/>
              <a:t>Пример</a:t>
            </a:r>
            <a:r>
              <a:rPr dirty="0"/>
              <a:t> #</a:t>
            </a:r>
            <a:r>
              <a:rPr dirty="0" smtClean="0"/>
              <a:t>3</a:t>
            </a:r>
            <a:endParaRPr dirty="0"/>
          </a:p>
        </p:txBody>
      </p:sp>
      <p:grpSp>
        <p:nvGrpSpPr>
          <p:cNvPr id="346" name="Group 346"/>
          <p:cNvGrpSpPr/>
          <p:nvPr/>
        </p:nvGrpSpPr>
        <p:grpSpPr>
          <a:xfrm>
            <a:off x="8004805" y="1560635"/>
            <a:ext cx="2700342" cy="2988829"/>
            <a:chOff x="0" y="-1"/>
            <a:chExt cx="2700340" cy="2988827"/>
          </a:xfrm>
        </p:grpSpPr>
        <p:pic>
          <p:nvPicPr>
            <p:cNvPr id="344" name="image8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728280"/>
              <a:ext cx="2700341" cy="226054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0" dist="127000" dir="54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45" name="Shape 345"/>
            <p:cNvSpPr/>
            <p:nvPr/>
          </p:nvSpPr>
          <p:spPr>
            <a:xfrm>
              <a:off x="860710" y="-2"/>
              <a:ext cx="978917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2000">
                  <a:solidFill>
                    <a:srgbClr val="0374B1"/>
                  </a:solidFill>
                  <a:latin typeface="Bw Quinta Pro"/>
                  <a:ea typeface="Bw Quinta Pro"/>
                  <a:cs typeface="Bw Quinta Pro"/>
                  <a:sym typeface="Bw Quinta Pro"/>
                </a:defRPr>
              </a:pPr>
              <a:r>
                <a:t>Control</a:t>
              </a:r>
            </a:p>
            <a:p>
              <a:pPr>
                <a:defRPr sz="2000">
                  <a:solidFill>
                    <a:srgbClr val="0374B1"/>
                  </a:solidFill>
                  <a:latin typeface="Bw Quinta Pro"/>
                  <a:ea typeface="Bw Quinta Pro"/>
                  <a:cs typeface="Bw Quinta Pro"/>
                  <a:sym typeface="Bw Quinta Pro"/>
                </a:defRPr>
              </a:pPr>
              <a:r>
                <a:t>Server</a:t>
              </a:r>
            </a:p>
          </p:txBody>
        </p:sp>
      </p:grpSp>
      <p:pic>
        <p:nvPicPr>
          <p:cNvPr id="347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908130" y="2476274"/>
            <a:ext cx="2304350" cy="1828033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48" name="Shape 348"/>
          <p:cNvSpPr/>
          <p:nvPr/>
        </p:nvSpPr>
        <p:spPr>
          <a:xfrm>
            <a:off x="4026024" y="1751125"/>
            <a:ext cx="206856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Extended Integration Server</a:t>
            </a:r>
          </a:p>
        </p:txBody>
      </p:sp>
      <p:sp>
        <p:nvSpPr>
          <p:cNvPr id="349" name="Shape 349"/>
          <p:cNvSpPr/>
          <p:nvPr/>
        </p:nvSpPr>
        <p:spPr>
          <a:xfrm>
            <a:off x="3071166" y="3403031"/>
            <a:ext cx="636320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0" name="Shape 350"/>
          <p:cNvSpPr/>
          <p:nvPr/>
        </p:nvSpPr>
        <p:spPr>
          <a:xfrm>
            <a:off x="495293" y="3092409"/>
            <a:ext cx="2572818" cy="5957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Данные мониторинга</a:t>
            </a:r>
          </a:p>
          <a:p>
            <a:pPr>
              <a:defRPr sz="1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OPC, ModBus, LongTalk, BACnet…</a:t>
            </a:r>
          </a:p>
        </p:txBody>
      </p:sp>
      <p:sp>
        <p:nvSpPr>
          <p:cNvPr id="351" name="Shape 351"/>
          <p:cNvSpPr/>
          <p:nvPr/>
        </p:nvSpPr>
        <p:spPr>
          <a:xfrm>
            <a:off x="6413125" y="3390289"/>
            <a:ext cx="1391037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2" name="Shape 352"/>
          <p:cNvSpPr/>
          <p:nvPr/>
        </p:nvSpPr>
        <p:spPr>
          <a:xfrm>
            <a:off x="6151381" y="3051852"/>
            <a:ext cx="1838326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Тревожное событие</a:t>
            </a:r>
          </a:p>
        </p:txBody>
      </p:sp>
      <p:sp>
        <p:nvSpPr>
          <p:cNvPr id="353" name="Shape 353"/>
          <p:cNvSpPr/>
          <p:nvPr/>
        </p:nvSpPr>
        <p:spPr>
          <a:xfrm>
            <a:off x="8038715" y="3218839"/>
            <a:ext cx="227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1</a:t>
            </a:r>
          </a:p>
        </p:txBody>
      </p:sp>
      <p:sp>
        <p:nvSpPr>
          <p:cNvPr id="354" name="Shape 354"/>
          <p:cNvSpPr/>
          <p:nvPr/>
        </p:nvSpPr>
        <p:spPr>
          <a:xfrm>
            <a:off x="8522080" y="2279270"/>
            <a:ext cx="227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2</a:t>
            </a:r>
          </a:p>
        </p:txBody>
      </p:sp>
      <p:pic>
        <p:nvPicPr>
          <p:cNvPr id="355" name="image2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738097" y="729830"/>
            <a:ext cx="3194686" cy="626554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56" name="Shape 356"/>
          <p:cNvSpPr/>
          <p:nvPr/>
        </p:nvSpPr>
        <p:spPr>
          <a:xfrm flipV="1">
            <a:off x="6245545" y="1609611"/>
            <a:ext cx="2" cy="84183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7" name="Shape 357"/>
          <p:cNvSpPr/>
          <p:nvPr/>
        </p:nvSpPr>
        <p:spPr>
          <a:xfrm flipH="1" flipV="1">
            <a:off x="6239881" y="2450719"/>
            <a:ext cx="2191120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6254640" y="2132233"/>
            <a:ext cx="2225280" cy="3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Подтверждение тревоги</a:t>
            </a:r>
          </a:p>
        </p:txBody>
      </p:sp>
      <p:sp>
        <p:nvSpPr>
          <p:cNvPr id="359" name="Shape 359"/>
          <p:cNvSpPr/>
          <p:nvPr/>
        </p:nvSpPr>
        <p:spPr>
          <a:xfrm>
            <a:off x="9961719" y="2279270"/>
            <a:ext cx="227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3</a:t>
            </a:r>
          </a:p>
        </p:txBody>
      </p:sp>
      <p:sp>
        <p:nvSpPr>
          <p:cNvPr id="360" name="Shape 360"/>
          <p:cNvSpPr/>
          <p:nvPr/>
        </p:nvSpPr>
        <p:spPr>
          <a:xfrm>
            <a:off x="10317253" y="2450720"/>
            <a:ext cx="671885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10964964" y="2123150"/>
            <a:ext cx="1660625" cy="6551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Оповещение </a:t>
            </a:r>
          </a:p>
          <a:p>
            <a: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ЕДДС/ЦУКС</a:t>
            </a:r>
          </a:p>
        </p:txBody>
      </p:sp>
      <p:sp>
        <p:nvSpPr>
          <p:cNvPr id="362" name="Shape 362"/>
          <p:cNvSpPr/>
          <p:nvPr/>
        </p:nvSpPr>
        <p:spPr>
          <a:xfrm>
            <a:off x="10428462" y="3218882"/>
            <a:ext cx="227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4</a:t>
            </a:r>
          </a:p>
        </p:txBody>
      </p:sp>
      <p:sp>
        <p:nvSpPr>
          <p:cNvPr id="363" name="Shape 363"/>
          <p:cNvSpPr/>
          <p:nvPr/>
        </p:nvSpPr>
        <p:spPr>
          <a:xfrm>
            <a:off x="9941558" y="4144057"/>
            <a:ext cx="22731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5</a:t>
            </a:r>
          </a:p>
        </p:txBody>
      </p:sp>
      <p:sp>
        <p:nvSpPr>
          <p:cNvPr id="364" name="Shape 364"/>
          <p:cNvSpPr/>
          <p:nvPr/>
        </p:nvSpPr>
        <p:spPr>
          <a:xfrm>
            <a:off x="8528381" y="4135173"/>
            <a:ext cx="22731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 b="1">
                <a:solidFill>
                  <a:srgbClr val="D92258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t>6</a:t>
            </a:r>
          </a:p>
        </p:txBody>
      </p:sp>
      <p:sp>
        <p:nvSpPr>
          <p:cNvPr id="365" name="Shape 365"/>
          <p:cNvSpPr/>
          <p:nvPr/>
        </p:nvSpPr>
        <p:spPr>
          <a:xfrm flipH="1">
            <a:off x="10827856" y="3390289"/>
            <a:ext cx="784776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66" name="image27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18323" y="5319269"/>
            <a:ext cx="1863355" cy="1390563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67" name="image26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159481" y="5349295"/>
            <a:ext cx="2391781" cy="133051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368" name="image20.png"/>
          <p:cNvPicPr>
            <a:picLocks noChangeAspect="1"/>
          </p:cNvPicPr>
          <p:nvPr/>
        </p:nvPicPr>
        <p:blipFill>
          <a:blip r:embed="rId8">
            <a:extLst/>
          </a:blip>
          <a:srcRect t="1538"/>
          <a:stretch>
            <a:fillRect/>
          </a:stretch>
        </p:blipFill>
        <p:spPr>
          <a:xfrm>
            <a:off x="2576764" y="5494644"/>
            <a:ext cx="1976185" cy="1039659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sp>
        <p:nvSpPr>
          <p:cNvPr id="369" name="Shape 369"/>
          <p:cNvSpPr/>
          <p:nvPr/>
        </p:nvSpPr>
        <p:spPr>
          <a:xfrm>
            <a:off x="11594747" y="3383114"/>
            <a:ext cx="2" cy="238145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0" name="Shape 370"/>
          <p:cNvSpPr/>
          <p:nvPr/>
        </p:nvSpPr>
        <p:spPr>
          <a:xfrm flipV="1">
            <a:off x="6246086" y="4059071"/>
            <a:ext cx="2" cy="310755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1" name="Shape 371"/>
          <p:cNvSpPr/>
          <p:nvPr/>
        </p:nvSpPr>
        <p:spPr>
          <a:xfrm flipH="1">
            <a:off x="6240422" y="4369104"/>
            <a:ext cx="2191119" cy="2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2" name="Shape 372"/>
          <p:cNvSpPr/>
          <p:nvPr/>
        </p:nvSpPr>
        <p:spPr>
          <a:xfrm>
            <a:off x="6262389" y="4071771"/>
            <a:ext cx="2196902" cy="310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err="1"/>
              <a:t>Алгоритм</a:t>
            </a:r>
            <a:r>
              <a:t> </a:t>
            </a:r>
            <a:r>
              <a:rPr err="1"/>
              <a:t>реагирования</a:t>
            </a:r>
            <a:endParaRPr/>
          </a:p>
        </p:txBody>
      </p:sp>
      <p:grpSp>
        <p:nvGrpSpPr>
          <p:cNvPr id="375" name="Group 375"/>
          <p:cNvGrpSpPr/>
          <p:nvPr/>
        </p:nvGrpSpPr>
        <p:grpSpPr>
          <a:xfrm>
            <a:off x="10557795" y="5978000"/>
            <a:ext cx="2068565" cy="2233362"/>
            <a:chOff x="0" y="0"/>
            <a:chExt cx="2068564" cy="2233361"/>
          </a:xfrm>
        </p:grpSpPr>
        <p:pic>
          <p:nvPicPr>
            <p:cNvPr id="373" name="image14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 rot="16200000">
              <a:off x="120264" y="134881"/>
              <a:ext cx="1828035" cy="1558271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254000" dist="127000" dir="5400000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374" name="Shape 374"/>
            <p:cNvSpPr/>
            <p:nvPr/>
          </p:nvSpPr>
          <p:spPr>
            <a:xfrm>
              <a:off x="-1" y="1826960"/>
              <a:ext cx="2068566" cy="406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000">
                  <a:solidFill>
                    <a:srgbClr val="0374B1"/>
                  </a:solidFill>
                  <a:latin typeface="Bw Quinta Pro"/>
                  <a:ea typeface="Bw Quinta Pro"/>
                  <a:cs typeface="Bw Quinta Pro"/>
                  <a:sym typeface="Bw Quinta Pro"/>
                </a:defRPr>
              </a:lvl1pPr>
            </a:lstStyle>
            <a:p>
              <a:r>
                <a:t>Telecom Server</a:t>
              </a:r>
            </a:p>
          </p:txBody>
        </p:sp>
      </p:grpSp>
      <p:sp>
        <p:nvSpPr>
          <p:cNvPr id="376" name="Shape 376"/>
          <p:cNvSpPr/>
          <p:nvPr/>
        </p:nvSpPr>
        <p:spPr>
          <a:xfrm>
            <a:off x="7608845" y="7298634"/>
            <a:ext cx="1545779" cy="350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000" b="1">
                <a:solidFill>
                  <a:srgbClr val="D9225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Оповещение</a:t>
            </a:r>
          </a:p>
        </p:txBody>
      </p:sp>
      <p:sp>
        <p:nvSpPr>
          <p:cNvPr id="377" name="Shape 377"/>
          <p:cNvSpPr/>
          <p:nvPr/>
        </p:nvSpPr>
        <p:spPr>
          <a:xfrm flipH="1">
            <a:off x="9313565" y="7473805"/>
            <a:ext cx="1391036" cy="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8" name="Shape 378"/>
          <p:cNvSpPr/>
          <p:nvPr/>
        </p:nvSpPr>
        <p:spPr>
          <a:xfrm>
            <a:off x="10075373" y="4594720"/>
            <a:ext cx="2" cy="64681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79" name="Shape 379"/>
          <p:cNvSpPr/>
          <p:nvPr/>
        </p:nvSpPr>
        <p:spPr>
          <a:xfrm flipH="1">
            <a:off x="4808625" y="6027250"/>
            <a:ext cx="353880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0" name="Shape 380"/>
          <p:cNvSpPr/>
          <p:nvPr/>
        </p:nvSpPr>
        <p:spPr>
          <a:xfrm flipH="1">
            <a:off x="7543638" y="6014550"/>
            <a:ext cx="353880" cy="3"/>
          </a:xfrm>
          <a:prstGeom prst="line">
            <a:avLst/>
          </a:prstGeom>
          <a:ln w="254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5763002" y="5003048"/>
            <a:ext cx="2231332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Контроль над ситуацией</a:t>
            </a:r>
          </a:p>
        </p:txBody>
      </p:sp>
      <p:sp>
        <p:nvSpPr>
          <p:cNvPr id="382" name="Shape 382"/>
          <p:cNvSpPr/>
          <p:nvPr/>
        </p:nvSpPr>
        <p:spPr>
          <a:xfrm rot="16200000">
            <a:off x="10373020" y="4329566"/>
            <a:ext cx="2095005" cy="3107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Сценарий оповещения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38" y="-34821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hape 417"/>
          <p:cNvSpPr/>
          <p:nvPr/>
        </p:nvSpPr>
        <p:spPr>
          <a:xfrm>
            <a:off x="7154078" y="4004988"/>
            <a:ext cx="353761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ru-RU" dirty="0"/>
              <a:t>+7 (962) 442-14-94</a:t>
            </a:r>
            <a:r>
              <a:rPr dirty="0"/>
              <a:t> </a:t>
            </a:r>
            <a:endParaRPr lang="ru-RU" dirty="0"/>
          </a:p>
          <a:p>
            <a:pPr algn="l" defTabSz="457200">
              <a:defRPr sz="2400">
                <a:latin typeface="Calibri"/>
                <a:ea typeface="Calibri"/>
                <a:cs typeface="Calibri"/>
                <a:sym typeface="Calibri"/>
              </a:defRPr>
            </a:pPr>
            <a:r>
              <a:rPr lang="en-US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a.klimov@infocom-s.ru</a:t>
            </a:r>
            <a:endParaRPr dirty="0">
              <a:solidFill>
                <a:srgbClr val="0000FF"/>
              </a:solidFill>
              <a:uFill>
                <a:solidFill>
                  <a:srgbClr val="0000FF"/>
                </a:solidFill>
              </a:uFill>
              <a:hlinkClick r:id="rId3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987898" y="3708389"/>
            <a:ext cx="424691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85000" lnSpcReduction="10000"/>
          </a:bodyPr>
          <a:lstStyle>
            <a:lvl1pPr algn="l" defTabSz="508254">
              <a:defRPr sz="52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ГК «Инфоком»</a:t>
            </a:r>
          </a:p>
        </p:txBody>
      </p:sp>
      <p:pic>
        <p:nvPicPr>
          <p:cNvPr id="419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9992" y="4550543"/>
            <a:ext cx="231080" cy="198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0604" y="4100962"/>
            <a:ext cx="189857" cy="310674"/>
          </a:xfrm>
          <a:prstGeom prst="rect">
            <a:avLst/>
          </a:prstGeom>
          <a:ln w="12700">
            <a:miter lim="400000"/>
          </a:ln>
        </p:spPr>
      </p:pic>
      <p:sp>
        <p:nvSpPr>
          <p:cNvPr id="422" name="Shape 422"/>
          <p:cNvSpPr/>
          <p:nvPr/>
        </p:nvSpPr>
        <p:spPr>
          <a:xfrm flipV="1">
            <a:off x="6444433" y="3336280"/>
            <a:ext cx="2" cy="1633219"/>
          </a:xfrm>
          <a:prstGeom prst="line">
            <a:avLst/>
          </a:prstGeom>
          <a:ln w="25400">
            <a:solidFill>
              <a:srgbClr val="0374B1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23" name="image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69992" y="4550543"/>
            <a:ext cx="231080" cy="19806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4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790604" y="4100962"/>
            <a:ext cx="189857" cy="310674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Shape 425"/>
          <p:cNvSpPr/>
          <p:nvPr/>
        </p:nvSpPr>
        <p:spPr>
          <a:xfrm>
            <a:off x="6654059" y="3403266"/>
            <a:ext cx="3303790" cy="5642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 b="1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ru-RU" dirty="0"/>
              <a:t>Климов Александр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957784" y="166480"/>
            <a:ext cx="10530904" cy="103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pPr algn="ctr"/>
            <a:r>
              <a:rPr dirty="0" err="1" smtClean="0"/>
              <a:t>Компетенции</a:t>
            </a:r>
            <a:endParaRPr dirty="0"/>
          </a:p>
        </p:txBody>
      </p:sp>
      <p:sp>
        <p:nvSpPr>
          <p:cNvPr id="95" name="Shape 95"/>
          <p:cNvSpPr/>
          <p:nvPr/>
        </p:nvSpPr>
        <p:spPr>
          <a:xfrm>
            <a:off x="536350" y="3415085"/>
            <a:ext cx="121666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2000">
                <a:solidFill>
                  <a:srgbClr val="063346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1. «</a:t>
            </a: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программной</a:t>
            </a:r>
            <a:r>
              <a:rPr dirty="0"/>
              <a:t> </a:t>
            </a:r>
            <a:r>
              <a:rPr dirty="0" err="1"/>
              <a:t>платформы</a:t>
            </a:r>
            <a:r>
              <a:rPr dirty="0"/>
              <a:t> </a:t>
            </a:r>
            <a:r>
              <a:rPr dirty="0" err="1"/>
              <a:t>сопряжения</a:t>
            </a:r>
            <a:r>
              <a:rPr dirty="0"/>
              <a:t> </a:t>
            </a:r>
            <a:r>
              <a:rPr dirty="0" err="1"/>
              <a:t>систем</a:t>
            </a:r>
            <a:r>
              <a:rPr dirty="0"/>
              <a:t> </a:t>
            </a:r>
            <a:r>
              <a:rPr dirty="0" err="1"/>
              <a:t>лабораторного</a:t>
            </a:r>
            <a:r>
              <a:rPr dirty="0"/>
              <a:t> </a:t>
            </a:r>
            <a:r>
              <a:rPr dirty="0" err="1"/>
              <a:t>контроля</a:t>
            </a:r>
            <a:r>
              <a:rPr dirty="0"/>
              <a:t> и </a:t>
            </a:r>
            <a:r>
              <a:rPr dirty="0" err="1"/>
              <a:t>мониторинга</a:t>
            </a:r>
            <a:r>
              <a:rPr dirty="0"/>
              <a:t> с </a:t>
            </a:r>
            <a:r>
              <a:rPr dirty="0" err="1"/>
              <a:t>системами</a:t>
            </a:r>
            <a:r>
              <a:rPr dirty="0"/>
              <a:t> </a:t>
            </a:r>
            <a:r>
              <a:rPr dirty="0" err="1"/>
              <a:t>централизованного</a:t>
            </a:r>
            <a:r>
              <a:rPr dirty="0"/>
              <a:t> </a:t>
            </a:r>
            <a:r>
              <a:rPr dirty="0" err="1"/>
              <a:t>оповещения</a:t>
            </a:r>
            <a:r>
              <a:rPr dirty="0"/>
              <a:t> и </a:t>
            </a:r>
            <a:r>
              <a:rPr dirty="0" err="1"/>
              <a:t>информирования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построения</a:t>
            </a:r>
            <a:r>
              <a:rPr dirty="0"/>
              <a:t> </a:t>
            </a:r>
            <a:r>
              <a:rPr dirty="0" err="1"/>
              <a:t>комплексных</a:t>
            </a:r>
            <a:r>
              <a:rPr dirty="0"/>
              <a:t> </a:t>
            </a:r>
            <a:r>
              <a:rPr dirty="0" err="1"/>
              <a:t>систем</a:t>
            </a:r>
            <a:r>
              <a:rPr dirty="0"/>
              <a:t> </a:t>
            </a:r>
            <a:r>
              <a:rPr dirty="0" err="1"/>
              <a:t>экстренного</a:t>
            </a:r>
            <a:r>
              <a:rPr dirty="0"/>
              <a:t> </a:t>
            </a:r>
            <a:r>
              <a:rPr dirty="0" err="1"/>
              <a:t>оповещения</a:t>
            </a:r>
            <a:r>
              <a:rPr dirty="0"/>
              <a:t> </a:t>
            </a:r>
            <a:r>
              <a:rPr dirty="0" err="1"/>
              <a:t>населения</a:t>
            </a:r>
            <a:r>
              <a:rPr dirty="0"/>
              <a:t> </a:t>
            </a:r>
            <a:r>
              <a:rPr dirty="0" err="1"/>
              <a:t>об</a:t>
            </a:r>
            <a:r>
              <a:rPr dirty="0"/>
              <a:t> </a:t>
            </a:r>
            <a:r>
              <a:rPr dirty="0" err="1"/>
              <a:t>угрозе</a:t>
            </a:r>
            <a:r>
              <a:rPr dirty="0"/>
              <a:t> </a:t>
            </a:r>
            <a:r>
              <a:rPr dirty="0" err="1"/>
              <a:t>возникновения</a:t>
            </a:r>
            <a:r>
              <a:rPr dirty="0"/>
              <a:t> </a:t>
            </a:r>
            <a:r>
              <a:rPr dirty="0" err="1"/>
              <a:t>или</a:t>
            </a:r>
            <a:r>
              <a:rPr dirty="0"/>
              <a:t> </a:t>
            </a:r>
            <a:r>
              <a:rPr dirty="0" err="1"/>
              <a:t>возникновении</a:t>
            </a:r>
            <a:r>
              <a:rPr dirty="0"/>
              <a:t> </a:t>
            </a:r>
            <a:r>
              <a:rPr dirty="0" err="1"/>
              <a:t>чрезвычайной</a:t>
            </a:r>
            <a:r>
              <a:rPr dirty="0"/>
              <a:t> </a:t>
            </a:r>
            <a:r>
              <a:rPr dirty="0" err="1"/>
              <a:t>ситуации</a:t>
            </a:r>
            <a:r>
              <a:rPr dirty="0" smtClean="0"/>
              <a:t>»</a:t>
            </a:r>
            <a:r>
              <a:rPr lang="ru-RU" dirty="0" smtClean="0"/>
              <a:t>;</a:t>
            </a:r>
            <a:endParaRPr dirty="0"/>
          </a:p>
        </p:txBody>
      </p:sp>
      <p:sp>
        <p:nvSpPr>
          <p:cNvPr id="96" name="Shape 96"/>
          <p:cNvSpPr/>
          <p:nvPr/>
        </p:nvSpPr>
        <p:spPr>
          <a:xfrm>
            <a:off x="549050" y="4548668"/>
            <a:ext cx="1216660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2000">
                <a:solidFill>
                  <a:srgbClr val="063346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2. «</a:t>
            </a: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основных</a:t>
            </a:r>
            <a:r>
              <a:rPr dirty="0"/>
              <a:t> </a:t>
            </a:r>
            <a:r>
              <a:rPr dirty="0" err="1"/>
              <a:t>функционально-технологических</a:t>
            </a:r>
            <a:r>
              <a:rPr dirty="0"/>
              <a:t> </a:t>
            </a:r>
            <a:r>
              <a:rPr dirty="0" err="1"/>
              <a:t>элементов</a:t>
            </a:r>
            <a:r>
              <a:rPr dirty="0"/>
              <a:t> </a:t>
            </a:r>
            <a:r>
              <a:rPr dirty="0" err="1"/>
              <a:t>автоматизированной</a:t>
            </a:r>
            <a:r>
              <a:rPr dirty="0"/>
              <a:t> </a:t>
            </a:r>
            <a:r>
              <a:rPr dirty="0" err="1"/>
              <a:t>информационной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управления</a:t>
            </a:r>
            <a:r>
              <a:rPr dirty="0"/>
              <a:t> </a:t>
            </a:r>
            <a:r>
              <a:rPr dirty="0" err="1"/>
              <a:t>научными</a:t>
            </a:r>
            <a:r>
              <a:rPr dirty="0"/>
              <a:t> и </a:t>
            </a:r>
            <a:r>
              <a:rPr dirty="0" err="1"/>
              <a:t>инновационными</a:t>
            </a:r>
            <a:r>
              <a:rPr dirty="0"/>
              <a:t> </a:t>
            </a:r>
            <a:r>
              <a:rPr dirty="0" err="1"/>
              <a:t>проектами</a:t>
            </a:r>
            <a:r>
              <a:rPr dirty="0" smtClean="0"/>
              <a:t>»</a:t>
            </a:r>
            <a:r>
              <a:rPr lang="ru-RU" dirty="0" smtClean="0"/>
              <a:t>;</a:t>
            </a:r>
            <a:endParaRPr dirty="0"/>
          </a:p>
        </p:txBody>
      </p:sp>
      <p:sp>
        <p:nvSpPr>
          <p:cNvPr id="97" name="Shape 97"/>
          <p:cNvSpPr/>
          <p:nvPr/>
        </p:nvSpPr>
        <p:spPr>
          <a:xfrm>
            <a:off x="563625" y="5375962"/>
            <a:ext cx="12166601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2000">
                <a:solidFill>
                  <a:srgbClr val="063346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3. «</a:t>
            </a:r>
            <a:r>
              <a:rPr dirty="0" err="1"/>
              <a:t>Проектирование</a:t>
            </a:r>
            <a:r>
              <a:rPr dirty="0"/>
              <a:t> и </a:t>
            </a: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прототипа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управления</a:t>
            </a:r>
            <a:r>
              <a:rPr dirty="0"/>
              <a:t> </a:t>
            </a:r>
            <a:r>
              <a:rPr dirty="0" err="1"/>
              <a:t>деятельностью</a:t>
            </a:r>
            <a:r>
              <a:rPr dirty="0"/>
              <a:t>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/>
              <a:t>центров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основе</a:t>
            </a:r>
            <a:r>
              <a:rPr dirty="0"/>
              <a:t> </a:t>
            </a:r>
            <a:r>
              <a:rPr dirty="0" err="1"/>
              <a:t>программной</a:t>
            </a:r>
            <a:r>
              <a:rPr dirty="0"/>
              <a:t> </a:t>
            </a:r>
            <a:r>
              <a:rPr dirty="0" err="1"/>
              <a:t>платформы</a:t>
            </a:r>
            <a:r>
              <a:rPr dirty="0"/>
              <a:t> с </a:t>
            </a:r>
            <a:r>
              <a:rPr dirty="0" err="1"/>
              <a:t>поддержкой</a:t>
            </a:r>
            <a:r>
              <a:rPr dirty="0"/>
              <a:t> </a:t>
            </a:r>
            <a:r>
              <a:rPr dirty="0" err="1"/>
              <a:t>облачной</a:t>
            </a:r>
            <a:r>
              <a:rPr dirty="0"/>
              <a:t> </a:t>
            </a:r>
            <a:r>
              <a:rPr dirty="0" err="1"/>
              <a:t>модели</a:t>
            </a:r>
            <a:r>
              <a:rPr dirty="0"/>
              <a:t> </a:t>
            </a:r>
            <a:r>
              <a:rPr dirty="0" err="1"/>
              <a:t>развертывания</a:t>
            </a:r>
            <a:r>
              <a:rPr dirty="0" smtClean="0"/>
              <a:t>»</a:t>
            </a:r>
            <a:r>
              <a:rPr lang="ru-RU" dirty="0" smtClean="0"/>
              <a:t>;</a:t>
            </a:r>
            <a:endParaRPr dirty="0"/>
          </a:p>
        </p:txBody>
      </p:sp>
      <p:sp>
        <p:nvSpPr>
          <p:cNvPr id="98" name="Shape 98"/>
          <p:cNvSpPr/>
          <p:nvPr/>
        </p:nvSpPr>
        <p:spPr>
          <a:xfrm>
            <a:off x="563625" y="2055867"/>
            <a:ext cx="12180477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dirty="0" err="1"/>
              <a:t>Выполнение</a:t>
            </a:r>
            <a:r>
              <a:rPr dirty="0"/>
              <a:t> </a:t>
            </a:r>
            <a:r>
              <a:rPr dirty="0" err="1"/>
              <a:t>научно-исследовательских</a:t>
            </a:r>
            <a:r>
              <a:rPr dirty="0"/>
              <a:t> и </a:t>
            </a:r>
            <a:r>
              <a:rPr dirty="0" err="1"/>
              <a:t>опытно-конструкторских</a:t>
            </a:r>
            <a:r>
              <a:rPr dirty="0"/>
              <a:t> </a:t>
            </a:r>
            <a:r>
              <a:rPr dirty="0" err="1"/>
              <a:t>работ</a:t>
            </a:r>
            <a:r>
              <a:rPr dirty="0"/>
              <a:t> </a:t>
            </a:r>
            <a:r>
              <a:rPr dirty="0" err="1" smtClean="0"/>
              <a:t>по</a:t>
            </a:r>
            <a:r>
              <a:rPr dirty="0" smtClean="0"/>
              <a:t> </a:t>
            </a:r>
            <a:r>
              <a:rPr dirty="0" err="1" smtClean="0"/>
              <a:t>темам</a:t>
            </a:r>
            <a:r>
              <a:rPr dirty="0" smtClean="0"/>
              <a:t>: </a:t>
            </a:r>
            <a:endParaRPr dirty="0"/>
          </a:p>
        </p:txBody>
      </p:sp>
      <p:sp>
        <p:nvSpPr>
          <p:cNvPr id="99" name="Shape 99"/>
          <p:cNvSpPr/>
          <p:nvPr/>
        </p:nvSpPr>
        <p:spPr>
          <a:xfrm>
            <a:off x="549050" y="6239206"/>
            <a:ext cx="12166601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2000">
                <a:solidFill>
                  <a:srgbClr val="063346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4. </a:t>
            </a:r>
            <a:r>
              <a:rPr dirty="0" smtClean="0"/>
              <a:t>«</a:t>
            </a:r>
            <a:r>
              <a:rPr dirty="0" err="1"/>
              <a:t>Проведение</a:t>
            </a:r>
            <a:r>
              <a:rPr dirty="0"/>
              <a:t> </a:t>
            </a:r>
            <a:r>
              <a:rPr dirty="0" err="1"/>
              <a:t>мониторинга</a:t>
            </a:r>
            <a:r>
              <a:rPr dirty="0"/>
              <a:t> </a:t>
            </a:r>
            <a:r>
              <a:rPr dirty="0" err="1"/>
              <a:t>степени</a:t>
            </a:r>
            <a:r>
              <a:rPr dirty="0"/>
              <a:t> </a:t>
            </a:r>
            <a:r>
              <a:rPr dirty="0" err="1"/>
              <a:t>готовности</a:t>
            </a:r>
            <a:r>
              <a:rPr dirty="0"/>
              <a:t> </a:t>
            </a:r>
            <a:r>
              <a:rPr dirty="0" err="1"/>
              <a:t>Ставропольского</a:t>
            </a:r>
            <a:r>
              <a:rPr dirty="0"/>
              <a:t> </a:t>
            </a:r>
            <a:r>
              <a:rPr dirty="0" err="1"/>
              <a:t>края</a:t>
            </a:r>
            <a:r>
              <a:rPr dirty="0"/>
              <a:t> к </a:t>
            </a:r>
            <a:r>
              <a:rPr dirty="0" err="1"/>
              <a:t>использованию</a:t>
            </a:r>
            <a:r>
              <a:rPr dirty="0"/>
              <a:t> </a:t>
            </a:r>
            <a:r>
              <a:rPr dirty="0" err="1"/>
              <a:t>информационных</a:t>
            </a:r>
            <a:r>
              <a:rPr dirty="0"/>
              <a:t> и </a:t>
            </a:r>
            <a:r>
              <a:rPr dirty="0" err="1"/>
              <a:t>телекоммуникационных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информационного</a:t>
            </a:r>
            <a:r>
              <a:rPr dirty="0"/>
              <a:t> </a:t>
            </a:r>
            <a:r>
              <a:rPr dirty="0" err="1"/>
              <a:t>общества</a:t>
            </a:r>
            <a:r>
              <a:rPr dirty="0"/>
              <a:t> и </a:t>
            </a:r>
            <a:r>
              <a:rPr dirty="0" err="1"/>
              <a:t>формирования</a:t>
            </a:r>
            <a:r>
              <a:rPr dirty="0"/>
              <a:t> </a:t>
            </a:r>
            <a:r>
              <a:rPr dirty="0" err="1"/>
              <a:t>электронного</a:t>
            </a:r>
            <a:r>
              <a:rPr dirty="0"/>
              <a:t> </a:t>
            </a:r>
            <a:r>
              <a:rPr dirty="0" err="1"/>
              <a:t>правительства</a:t>
            </a:r>
            <a:r>
              <a:rPr dirty="0"/>
              <a:t> в </a:t>
            </a:r>
            <a:r>
              <a:rPr dirty="0" err="1"/>
              <a:t>Ставропольском</a:t>
            </a:r>
            <a:r>
              <a:rPr dirty="0"/>
              <a:t> </a:t>
            </a:r>
            <a:r>
              <a:rPr dirty="0" err="1"/>
              <a:t>крае</a:t>
            </a:r>
            <a:r>
              <a:rPr dirty="0" smtClean="0"/>
              <a:t>»</a:t>
            </a:r>
            <a:r>
              <a:rPr lang="ru-RU" dirty="0" smtClean="0"/>
              <a:t>;</a:t>
            </a:r>
            <a:endParaRPr dirty="0"/>
          </a:p>
        </p:txBody>
      </p:sp>
      <p:sp>
        <p:nvSpPr>
          <p:cNvPr id="100" name="Shape 100"/>
          <p:cNvSpPr/>
          <p:nvPr/>
        </p:nvSpPr>
        <p:spPr>
          <a:xfrm>
            <a:off x="551762" y="7410227"/>
            <a:ext cx="12190326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49580">
              <a:defRPr sz="2000">
                <a:solidFill>
                  <a:srgbClr val="063346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5. </a:t>
            </a:r>
            <a:r>
              <a:rPr lang="ru-RU" dirty="0" smtClean="0"/>
              <a:t>«</a:t>
            </a:r>
            <a:r>
              <a:rPr dirty="0" err="1" smtClean="0"/>
              <a:t>Разработка</a:t>
            </a:r>
            <a:r>
              <a:rPr dirty="0" smtClean="0"/>
              <a:t> </a:t>
            </a:r>
            <a:r>
              <a:rPr lang="ru-RU" dirty="0" smtClean="0"/>
              <a:t>"</a:t>
            </a:r>
            <a:r>
              <a:rPr dirty="0" err="1" smtClean="0"/>
              <a:t>бесшовных</a:t>
            </a:r>
            <a:r>
              <a:rPr lang="ru-RU" dirty="0" smtClean="0"/>
              <a:t>"</a:t>
            </a:r>
            <a:r>
              <a:rPr dirty="0" smtClean="0"/>
              <a:t> </a:t>
            </a:r>
            <a:r>
              <a:rPr dirty="0" err="1"/>
              <a:t>кроссплатформенных</a:t>
            </a:r>
            <a:r>
              <a:rPr dirty="0"/>
              <a:t> </a:t>
            </a:r>
            <a:r>
              <a:rPr dirty="0" err="1"/>
              <a:t>технологий</a:t>
            </a:r>
            <a:r>
              <a:rPr dirty="0"/>
              <a:t> </a:t>
            </a:r>
            <a:r>
              <a:rPr dirty="0" err="1"/>
              <a:t>мобильных</a:t>
            </a:r>
            <a:r>
              <a:rPr dirty="0"/>
              <a:t> </a:t>
            </a:r>
            <a:r>
              <a:rPr dirty="0" err="1"/>
              <a:t>приложений</a:t>
            </a:r>
            <a:r>
              <a:rPr dirty="0"/>
              <a:t>, </a:t>
            </a:r>
            <a:r>
              <a:rPr dirty="0" err="1"/>
              <a:t>интегрируемых</a:t>
            </a:r>
            <a:r>
              <a:rPr dirty="0"/>
              <a:t> с </a:t>
            </a:r>
            <a:r>
              <a:rPr dirty="0" err="1"/>
              <a:t>корпоративными</a:t>
            </a:r>
            <a:r>
              <a:rPr dirty="0"/>
              <a:t> </a:t>
            </a:r>
            <a:r>
              <a:rPr dirty="0" err="1"/>
              <a:t>информационными</a:t>
            </a:r>
            <a:r>
              <a:rPr dirty="0"/>
              <a:t> </a:t>
            </a:r>
            <a:r>
              <a:rPr dirty="0" err="1" smtClean="0"/>
              <a:t>системами</a:t>
            </a:r>
            <a:r>
              <a:rPr lang="ru-RU" dirty="0" smtClean="0"/>
              <a:t>».</a:t>
            </a:r>
            <a:endParaRPr dirty="0"/>
          </a:p>
        </p:txBody>
      </p:sp>
      <p:sp>
        <p:nvSpPr>
          <p:cNvPr id="101" name="Shape 101"/>
          <p:cNvSpPr/>
          <p:nvPr/>
        </p:nvSpPr>
        <p:spPr>
          <a:xfrm>
            <a:off x="529412" y="1091897"/>
            <a:ext cx="12180477" cy="9028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 defTabSz="449580">
              <a:defRPr sz="2600">
                <a:solidFill>
                  <a:srgbClr val="063346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Коллектив</a:t>
            </a:r>
            <a:r>
              <a:rPr dirty="0"/>
              <a:t> </a:t>
            </a:r>
            <a:r>
              <a:rPr lang="ru-RU" dirty="0" smtClean="0"/>
              <a:t>состоит из</a:t>
            </a:r>
            <a:r>
              <a:rPr dirty="0" smtClean="0"/>
              <a:t> </a:t>
            </a:r>
            <a:r>
              <a:rPr dirty="0" err="1" smtClean="0"/>
              <a:t>высококвалифицированны</a:t>
            </a:r>
            <a:r>
              <a:rPr lang="ru-RU" dirty="0" smtClean="0"/>
              <a:t>х</a:t>
            </a:r>
            <a:r>
              <a:rPr dirty="0" smtClean="0"/>
              <a:t> </a:t>
            </a:r>
            <a:r>
              <a:rPr dirty="0" err="1" smtClean="0"/>
              <a:t>специалист</a:t>
            </a:r>
            <a:r>
              <a:rPr lang="ru-RU" dirty="0" err="1" smtClean="0"/>
              <a:t>ов</a:t>
            </a:r>
            <a:r>
              <a:rPr lang="ru-RU" dirty="0"/>
              <a:t> </a:t>
            </a:r>
            <a:r>
              <a:rPr lang="ru-RU" dirty="0" smtClean="0"/>
              <a:t>и насчитывает более 50 </a:t>
            </a:r>
            <a:r>
              <a:rPr dirty="0" err="1" smtClean="0"/>
              <a:t>человек</a:t>
            </a:r>
            <a:r>
              <a:rPr dirty="0"/>
              <a:t>, </a:t>
            </a:r>
            <a:r>
              <a:rPr dirty="0" err="1"/>
              <a:t>из</a:t>
            </a:r>
            <a:r>
              <a:rPr dirty="0"/>
              <a:t> </a:t>
            </a:r>
            <a:r>
              <a:rPr lang="ru-RU" dirty="0" smtClean="0"/>
              <a:t>которых</a:t>
            </a:r>
            <a:r>
              <a:rPr dirty="0" smtClean="0"/>
              <a:t>: </a:t>
            </a:r>
            <a:r>
              <a:rPr dirty="0"/>
              <a:t>1 </a:t>
            </a:r>
            <a:r>
              <a:rPr dirty="0" err="1"/>
              <a:t>доктор</a:t>
            </a:r>
            <a:r>
              <a:rPr dirty="0"/>
              <a:t> </a:t>
            </a:r>
            <a:r>
              <a:rPr dirty="0" err="1"/>
              <a:t>наук</a:t>
            </a:r>
            <a:r>
              <a:rPr dirty="0"/>
              <a:t>, 7 </a:t>
            </a:r>
            <a:r>
              <a:rPr dirty="0" err="1"/>
              <a:t>кандидатов</a:t>
            </a:r>
            <a:r>
              <a:rPr dirty="0"/>
              <a:t> </a:t>
            </a:r>
            <a:r>
              <a:rPr dirty="0" err="1"/>
              <a:t>наук</a:t>
            </a:r>
            <a:r>
              <a:rPr dirty="0"/>
              <a:t> и 5 </a:t>
            </a:r>
            <a:r>
              <a:rPr dirty="0" err="1"/>
              <a:t>аспирантов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491366" y="177203"/>
            <a:ext cx="12043072" cy="10395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>
              <a:defRPr sz="40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pPr algn="ctr"/>
            <a:r>
              <a:rPr dirty="0" err="1"/>
              <a:t>Продукты</a:t>
            </a:r>
            <a:r>
              <a:rPr dirty="0"/>
              <a:t> </a:t>
            </a:r>
            <a:r>
              <a:rPr lang="ru-RU" dirty="0" smtClean="0"/>
              <a:t>компании</a:t>
            </a:r>
            <a:endParaRPr dirty="0"/>
          </a:p>
        </p:txBody>
      </p:sp>
      <p:sp>
        <p:nvSpPr>
          <p:cNvPr id="104" name="Shape 104"/>
          <p:cNvSpPr/>
          <p:nvPr/>
        </p:nvSpPr>
        <p:spPr>
          <a:xfrm>
            <a:off x="512137" y="3097187"/>
            <a:ext cx="221214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400"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sz="3600" dirty="0" err="1"/>
              <a:t>Леонардо</a:t>
            </a:r>
            <a:endParaRPr sz="3600" dirty="0"/>
          </a:p>
        </p:txBody>
      </p:sp>
      <p:sp>
        <p:nvSpPr>
          <p:cNvPr id="105" name="Shape 105"/>
          <p:cNvSpPr/>
          <p:nvPr/>
        </p:nvSpPr>
        <p:spPr>
          <a:xfrm>
            <a:off x="461082" y="1389833"/>
            <a:ext cx="4092477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>
              <a:defRPr sz="4400"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sz="3600" dirty="0"/>
              <a:t>1С : </a:t>
            </a:r>
            <a:r>
              <a:rPr sz="3600" dirty="0" err="1"/>
              <a:t>Университет</a:t>
            </a:r>
            <a:endParaRPr sz="3600" dirty="0"/>
          </a:p>
        </p:txBody>
      </p:sp>
      <p:sp>
        <p:nvSpPr>
          <p:cNvPr id="106" name="Shape 106"/>
          <p:cNvSpPr/>
          <p:nvPr/>
        </p:nvSpPr>
        <p:spPr>
          <a:xfrm>
            <a:off x="4859704" y="3166010"/>
            <a:ext cx="783024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>
              <a:defRPr sz="2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dirty="0" err="1" smtClean="0"/>
              <a:t>предназначен</a:t>
            </a:r>
            <a:r>
              <a:rPr dirty="0" smtClean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автоматизации</a:t>
            </a:r>
            <a:r>
              <a:rPr dirty="0"/>
              <a:t> </a:t>
            </a:r>
            <a:r>
              <a:rPr dirty="0" err="1"/>
              <a:t>учебного</a:t>
            </a:r>
            <a:r>
              <a:rPr dirty="0"/>
              <a:t> </a:t>
            </a:r>
            <a:r>
              <a:rPr dirty="0" err="1"/>
              <a:t>процесса</a:t>
            </a:r>
            <a:r>
              <a:rPr dirty="0"/>
              <a:t> </a:t>
            </a:r>
            <a:r>
              <a:rPr dirty="0" err="1"/>
              <a:t>частных</a:t>
            </a:r>
            <a:r>
              <a:rPr dirty="0"/>
              <a:t>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/>
              <a:t>центров</a:t>
            </a:r>
            <a:r>
              <a:rPr dirty="0"/>
              <a:t>. </a:t>
            </a:r>
            <a:r>
              <a:rPr dirty="0" err="1"/>
              <a:t>Поиск</a:t>
            </a:r>
            <a:r>
              <a:rPr dirty="0"/>
              <a:t> </a:t>
            </a:r>
            <a:r>
              <a:rPr dirty="0" err="1"/>
              <a:t>клиентов</a:t>
            </a:r>
            <a:r>
              <a:rPr dirty="0"/>
              <a:t> (CRM), </a:t>
            </a:r>
            <a:r>
              <a:rPr dirty="0" err="1"/>
              <a:t>академическая</a:t>
            </a:r>
            <a:r>
              <a:rPr dirty="0"/>
              <a:t> </a:t>
            </a:r>
            <a:r>
              <a:rPr dirty="0" err="1"/>
              <a:t>деятельность</a:t>
            </a:r>
            <a:r>
              <a:rPr dirty="0"/>
              <a:t>, </a:t>
            </a:r>
            <a:r>
              <a:rPr dirty="0" err="1"/>
              <a:t>учет</a:t>
            </a:r>
            <a:r>
              <a:rPr dirty="0"/>
              <a:t> </a:t>
            </a:r>
            <a:r>
              <a:rPr dirty="0" err="1"/>
              <a:t>проданных</a:t>
            </a:r>
            <a:r>
              <a:rPr dirty="0"/>
              <a:t>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/>
              <a:t>материалов</a:t>
            </a:r>
            <a:r>
              <a:rPr dirty="0"/>
              <a:t>.</a:t>
            </a:r>
          </a:p>
        </p:txBody>
      </p:sp>
      <p:sp>
        <p:nvSpPr>
          <p:cNvPr id="107" name="Shape 107"/>
          <p:cNvSpPr/>
          <p:nvPr/>
        </p:nvSpPr>
        <p:spPr>
          <a:xfrm>
            <a:off x="4846053" y="1517267"/>
            <a:ext cx="7822728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just">
              <a:defRPr sz="2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dirty="0" err="1" smtClean="0"/>
              <a:t>предназначен</a:t>
            </a:r>
            <a:r>
              <a:rPr dirty="0" smtClean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 smtClean="0"/>
              <a:t>автоматизации</a:t>
            </a:r>
            <a:r>
              <a:rPr lang="ru-RU" dirty="0" smtClean="0"/>
              <a:t> процессов</a:t>
            </a:r>
            <a:r>
              <a:rPr dirty="0" smtClean="0"/>
              <a:t> </a:t>
            </a:r>
            <a:r>
              <a:rPr lang="ru-RU" dirty="0" smtClean="0"/>
              <a:t>в </a:t>
            </a:r>
            <a:r>
              <a:rPr dirty="0" err="1" smtClean="0"/>
              <a:t>высших</a:t>
            </a:r>
            <a:r>
              <a:rPr dirty="0" smtClean="0"/>
              <a:t> </a:t>
            </a:r>
            <a:r>
              <a:rPr dirty="0" err="1"/>
              <a:t>учебных</a:t>
            </a:r>
            <a:r>
              <a:rPr dirty="0"/>
              <a:t> </a:t>
            </a:r>
            <a:r>
              <a:rPr dirty="0" err="1" smtClean="0"/>
              <a:t>заведен</a:t>
            </a:r>
            <a:r>
              <a:rPr lang="ru-RU" dirty="0" err="1" smtClean="0"/>
              <a:t>иях</a:t>
            </a:r>
            <a:r>
              <a:rPr dirty="0" smtClean="0"/>
              <a:t> </a:t>
            </a:r>
            <a:r>
              <a:rPr dirty="0"/>
              <a:t>(</a:t>
            </a:r>
            <a:r>
              <a:rPr dirty="0" err="1"/>
              <a:t>более</a:t>
            </a:r>
            <a:r>
              <a:rPr dirty="0"/>
              <a:t> </a:t>
            </a:r>
            <a:r>
              <a:rPr lang="en-US" dirty="0"/>
              <a:t>300</a:t>
            </a:r>
            <a:r>
              <a:rPr dirty="0"/>
              <a:t> </a:t>
            </a:r>
            <a:r>
              <a:rPr dirty="0" err="1"/>
              <a:t>внедрений</a:t>
            </a:r>
            <a:r>
              <a:rPr dirty="0"/>
              <a:t> в </a:t>
            </a:r>
            <a:r>
              <a:rPr dirty="0" err="1"/>
              <a:t>России</a:t>
            </a:r>
            <a:r>
              <a:rPr dirty="0"/>
              <a:t>). </a:t>
            </a:r>
            <a:r>
              <a:rPr dirty="0" err="1"/>
              <a:t>Инфоком</a:t>
            </a:r>
            <a:r>
              <a:rPr dirty="0"/>
              <a:t> </a:t>
            </a:r>
            <a:r>
              <a:rPr dirty="0" err="1"/>
              <a:t>является</a:t>
            </a:r>
            <a:r>
              <a:rPr dirty="0"/>
              <a:t> </a:t>
            </a:r>
            <a:r>
              <a:rPr dirty="0" err="1"/>
              <a:t>авторизованным</a:t>
            </a:r>
            <a:r>
              <a:rPr dirty="0"/>
              <a:t> </a:t>
            </a:r>
            <a:r>
              <a:rPr dirty="0" err="1"/>
              <a:t>центром</a:t>
            </a:r>
            <a:r>
              <a:rPr dirty="0"/>
              <a:t> </a:t>
            </a:r>
            <a:r>
              <a:rPr dirty="0" err="1"/>
              <a:t>разработки</a:t>
            </a:r>
            <a:r>
              <a:rPr dirty="0"/>
              <a:t> 1С.</a:t>
            </a:r>
          </a:p>
        </p:txBody>
      </p:sp>
      <p:sp>
        <p:nvSpPr>
          <p:cNvPr id="108" name="Shape 108"/>
          <p:cNvSpPr/>
          <p:nvPr/>
        </p:nvSpPr>
        <p:spPr>
          <a:xfrm>
            <a:off x="512137" y="4745930"/>
            <a:ext cx="141064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400"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sz="3600" dirty="0" err="1"/>
              <a:t>Darvis</a:t>
            </a:r>
            <a:endParaRPr sz="3600" dirty="0"/>
          </a:p>
        </p:txBody>
      </p:sp>
      <p:sp>
        <p:nvSpPr>
          <p:cNvPr id="109" name="Shape 109"/>
          <p:cNvSpPr/>
          <p:nvPr/>
        </p:nvSpPr>
        <p:spPr>
          <a:xfrm>
            <a:off x="4859704" y="4767648"/>
            <a:ext cx="7830242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>
              <a:defRPr sz="2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dirty="0" err="1" smtClean="0"/>
              <a:t>предназначен</a:t>
            </a:r>
            <a:r>
              <a:rPr dirty="0" smtClean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организации</a:t>
            </a:r>
            <a:r>
              <a:rPr dirty="0"/>
              <a:t> </a:t>
            </a:r>
            <a:r>
              <a:rPr dirty="0" err="1"/>
              <a:t>мониторинга</a:t>
            </a:r>
            <a:r>
              <a:rPr dirty="0"/>
              <a:t> </a:t>
            </a:r>
            <a:r>
              <a:rPr dirty="0" err="1"/>
              <a:t>инженерных</a:t>
            </a:r>
            <a:r>
              <a:rPr dirty="0"/>
              <a:t> </a:t>
            </a:r>
            <a:r>
              <a:rPr dirty="0" err="1"/>
              <a:t>систем</a:t>
            </a:r>
            <a:r>
              <a:rPr dirty="0"/>
              <a:t> </a:t>
            </a:r>
            <a:r>
              <a:rPr dirty="0"/>
              <a:t>и</a:t>
            </a:r>
            <a:r>
              <a:rPr dirty="0"/>
              <a:t> </a:t>
            </a:r>
            <a:r>
              <a:rPr dirty="0" err="1"/>
              <a:t>технологических</a:t>
            </a:r>
            <a:r>
              <a:rPr dirty="0"/>
              <a:t> </a:t>
            </a:r>
            <a:r>
              <a:rPr dirty="0" err="1"/>
              <a:t>процессов</a:t>
            </a:r>
            <a:r>
              <a:rPr dirty="0"/>
              <a:t>, </a:t>
            </a:r>
            <a:r>
              <a:rPr dirty="0" err="1"/>
              <a:t>локальных</a:t>
            </a:r>
            <a:r>
              <a:rPr dirty="0"/>
              <a:t> </a:t>
            </a:r>
            <a:r>
              <a:rPr dirty="0" err="1"/>
              <a:t>систем</a:t>
            </a:r>
            <a:r>
              <a:rPr dirty="0"/>
              <a:t> </a:t>
            </a:r>
            <a:r>
              <a:rPr dirty="0" err="1"/>
              <a:t>оповещения</a:t>
            </a:r>
            <a:r>
              <a:rPr dirty="0"/>
              <a:t> </a:t>
            </a:r>
            <a:r>
              <a:rPr dirty="0"/>
              <a:t>и</a:t>
            </a:r>
            <a:r>
              <a:rPr dirty="0"/>
              <a:t> </a:t>
            </a:r>
            <a:r>
              <a:rPr dirty="0" err="1"/>
              <a:t>комплексных</a:t>
            </a:r>
            <a:r>
              <a:rPr dirty="0"/>
              <a:t> </a:t>
            </a:r>
            <a:r>
              <a:rPr dirty="0" err="1"/>
              <a:t>систем</a:t>
            </a:r>
            <a:r>
              <a:rPr dirty="0"/>
              <a:t> </a:t>
            </a:r>
            <a:r>
              <a:rPr dirty="0" err="1"/>
              <a:t>безопасности</a:t>
            </a:r>
            <a:r>
              <a:rPr dirty="0"/>
              <a:t> </a:t>
            </a:r>
            <a:r>
              <a:rPr dirty="0" err="1"/>
              <a:t>объектов</a:t>
            </a:r>
            <a:endParaRPr dirty="0"/>
          </a:p>
        </p:txBody>
      </p:sp>
      <p:sp>
        <p:nvSpPr>
          <p:cNvPr id="110" name="Shape 110"/>
          <p:cNvSpPr/>
          <p:nvPr/>
        </p:nvSpPr>
        <p:spPr>
          <a:xfrm>
            <a:off x="490241" y="2026067"/>
            <a:ext cx="2442976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1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 err="1"/>
              <a:t>совместно</a:t>
            </a:r>
            <a:r>
              <a:rPr sz="1600" dirty="0"/>
              <a:t> с </a:t>
            </a:r>
            <a:r>
              <a:rPr sz="1600" dirty="0" err="1"/>
              <a:t>компанией</a:t>
            </a:r>
            <a:r>
              <a:rPr sz="1600" dirty="0"/>
              <a:t> 1С</a:t>
            </a:r>
          </a:p>
        </p:txBody>
      </p:sp>
      <p:sp>
        <p:nvSpPr>
          <p:cNvPr id="111" name="Shape 111"/>
          <p:cNvSpPr/>
          <p:nvPr/>
        </p:nvSpPr>
        <p:spPr>
          <a:xfrm>
            <a:off x="490241" y="3760883"/>
            <a:ext cx="203741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1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 err="1"/>
              <a:t>собственный</a:t>
            </a:r>
            <a:r>
              <a:rPr sz="1600" dirty="0"/>
              <a:t> </a:t>
            </a:r>
            <a:r>
              <a:rPr sz="1600" dirty="0" err="1"/>
              <a:t>продукт</a:t>
            </a:r>
            <a:r>
              <a:rPr sz="1600" dirty="0"/>
              <a:t> </a:t>
            </a:r>
          </a:p>
        </p:txBody>
      </p:sp>
      <p:sp>
        <p:nvSpPr>
          <p:cNvPr id="112" name="Shape 112"/>
          <p:cNvSpPr/>
          <p:nvPr/>
        </p:nvSpPr>
        <p:spPr>
          <a:xfrm>
            <a:off x="490239" y="5397568"/>
            <a:ext cx="203741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1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 err="1"/>
              <a:t>собственный</a:t>
            </a:r>
            <a:r>
              <a:rPr sz="1600" dirty="0"/>
              <a:t> </a:t>
            </a:r>
            <a:r>
              <a:rPr sz="1600" dirty="0" err="1"/>
              <a:t>продукт</a:t>
            </a:r>
            <a:r>
              <a:rPr sz="1600" dirty="0"/>
              <a:t> </a:t>
            </a:r>
          </a:p>
        </p:txBody>
      </p:sp>
      <p:sp>
        <p:nvSpPr>
          <p:cNvPr id="12" name="Shape 108">
            <a:extLst>
              <a:ext uri="{FF2B5EF4-FFF2-40B4-BE49-F238E27FC236}">
                <a16:creationId xmlns:a16="http://schemas.microsoft.com/office/drawing/2014/main" id="{F124DF29-AC41-C248-A826-F9D1C2E3B677}"/>
              </a:ext>
            </a:extLst>
          </p:cNvPr>
          <p:cNvSpPr/>
          <p:nvPr/>
        </p:nvSpPr>
        <p:spPr>
          <a:xfrm>
            <a:off x="512137" y="6347568"/>
            <a:ext cx="1128514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400"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rPr lang="en-US" sz="3600" dirty="0" err="1"/>
              <a:t>Ter</a:t>
            </a:r>
            <a:r>
              <a:rPr sz="3600" dirty="0" err="1"/>
              <a:t>is</a:t>
            </a:r>
            <a:endParaRPr sz="3600" dirty="0"/>
          </a:p>
        </p:txBody>
      </p:sp>
      <p:sp>
        <p:nvSpPr>
          <p:cNvPr id="13" name="Shape 112">
            <a:extLst>
              <a:ext uri="{FF2B5EF4-FFF2-40B4-BE49-F238E27FC236}">
                <a16:creationId xmlns:a16="http://schemas.microsoft.com/office/drawing/2014/main" id="{C2DF263B-AED5-DF4B-88CE-49DF6EADC84D}"/>
              </a:ext>
            </a:extLst>
          </p:cNvPr>
          <p:cNvSpPr/>
          <p:nvPr/>
        </p:nvSpPr>
        <p:spPr>
          <a:xfrm>
            <a:off x="490239" y="7034253"/>
            <a:ext cx="2037417" cy="348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defRPr sz="1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600" dirty="0" err="1"/>
              <a:t>собственный</a:t>
            </a:r>
            <a:r>
              <a:rPr sz="1600" dirty="0"/>
              <a:t> </a:t>
            </a:r>
            <a:r>
              <a:rPr sz="1600" dirty="0" err="1"/>
              <a:t>продукт</a:t>
            </a:r>
            <a:r>
              <a:rPr sz="1600" dirty="0"/>
              <a:t> </a:t>
            </a:r>
          </a:p>
        </p:txBody>
      </p:sp>
      <p:sp>
        <p:nvSpPr>
          <p:cNvPr id="14" name="Shape 109">
            <a:extLst>
              <a:ext uri="{FF2B5EF4-FFF2-40B4-BE49-F238E27FC236}">
                <a16:creationId xmlns:a16="http://schemas.microsoft.com/office/drawing/2014/main" id="{18D2B68A-D11F-694D-B4AA-6F13FC52D302}"/>
              </a:ext>
            </a:extLst>
          </p:cNvPr>
          <p:cNvSpPr/>
          <p:nvPr/>
        </p:nvSpPr>
        <p:spPr>
          <a:xfrm>
            <a:off x="4846053" y="6439901"/>
            <a:ext cx="7830242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just">
              <a:defRPr sz="2400"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Решения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/>
              <a:t>для АПК «Безопасный город»</a:t>
            </a: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2252538" y="2872602"/>
            <a:ext cx="8499724" cy="304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>
              <a:defRPr sz="76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rPr lang="ru-RU" dirty="0"/>
              <a:t>П</a:t>
            </a:r>
            <a:r>
              <a:rPr dirty="0" err="1"/>
              <a:t>латформ</a:t>
            </a:r>
            <a:r>
              <a:rPr lang="ru-RU" dirty="0"/>
              <a:t>а</a:t>
            </a:r>
            <a:r>
              <a:rPr dirty="0"/>
              <a:t> </a:t>
            </a:r>
          </a:p>
          <a:p>
            <a:pPr>
              <a:defRPr sz="76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pPr>
            <a:r>
              <a:rPr dirty="0" err="1"/>
              <a:t>Darvis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 smtClean="0"/>
              <a:t>Технологии</a:t>
            </a:r>
            <a:endParaRPr dirty="0"/>
          </a:p>
        </p:txBody>
      </p:sp>
      <p:sp>
        <p:nvSpPr>
          <p:cNvPr id="117" name="Shape 117"/>
          <p:cNvSpPr/>
          <p:nvPr/>
        </p:nvSpPr>
        <p:spPr>
          <a:xfrm>
            <a:off x="3682574" y="3213615"/>
            <a:ext cx="156934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000"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Uniframe</a:t>
            </a:r>
          </a:p>
        </p:txBody>
      </p:sp>
      <p:sp>
        <p:nvSpPr>
          <p:cNvPr id="118" name="Shape 118"/>
          <p:cNvSpPr/>
          <p:nvPr/>
        </p:nvSpPr>
        <p:spPr>
          <a:xfrm>
            <a:off x="3708589" y="3791050"/>
            <a:ext cx="5599195" cy="959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Первый отечественный фреймворк для разработки продуктов в области промышленной автоматизации (Industrial IoT)</a:t>
            </a:r>
          </a:p>
        </p:txBody>
      </p:sp>
      <p:sp>
        <p:nvSpPr>
          <p:cNvPr id="119" name="Shape 119"/>
          <p:cNvSpPr/>
          <p:nvPr/>
        </p:nvSpPr>
        <p:spPr>
          <a:xfrm>
            <a:off x="3688060" y="5753099"/>
            <a:ext cx="411764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Service-oriented architecture</a:t>
            </a:r>
          </a:p>
        </p:txBody>
      </p:sp>
      <p:sp>
        <p:nvSpPr>
          <p:cNvPr id="120" name="Shape 120"/>
          <p:cNvSpPr/>
          <p:nvPr/>
        </p:nvSpPr>
        <p:spPr>
          <a:xfrm>
            <a:off x="3695117" y="6364132"/>
            <a:ext cx="4246912" cy="655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l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Использование распределенных, независимых и заменяемых модулей</a:t>
            </a:r>
          </a:p>
        </p:txBody>
      </p:sp>
      <p:sp>
        <p:nvSpPr>
          <p:cNvPr id="121" name="Shape 121"/>
          <p:cNvSpPr/>
          <p:nvPr/>
        </p:nvSpPr>
        <p:spPr>
          <a:xfrm>
            <a:off x="8401224" y="5753099"/>
            <a:ext cx="4446894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Rapid application development</a:t>
            </a:r>
          </a:p>
        </p:txBody>
      </p:sp>
      <p:sp>
        <p:nvSpPr>
          <p:cNvPr id="122" name="Shape 122"/>
          <p:cNvSpPr/>
          <p:nvPr/>
        </p:nvSpPr>
        <p:spPr>
          <a:xfrm>
            <a:off x="8417107" y="6329655"/>
            <a:ext cx="444689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Быстрая</a:t>
            </a:r>
            <a:r>
              <a:rPr dirty="0"/>
              <a:t> </a:t>
            </a:r>
            <a:r>
              <a:rPr dirty="0" err="1"/>
              <a:t>разработка</a:t>
            </a:r>
            <a:r>
              <a:rPr dirty="0"/>
              <a:t> </a:t>
            </a:r>
            <a:r>
              <a:rPr dirty="0" err="1"/>
              <a:t>конкретных</a:t>
            </a:r>
            <a:r>
              <a:rPr dirty="0"/>
              <a:t> </a:t>
            </a:r>
            <a:r>
              <a:rPr dirty="0" err="1"/>
              <a:t>приложений</a:t>
            </a:r>
            <a:r>
              <a:rPr dirty="0"/>
              <a:t> </a:t>
            </a:r>
            <a:r>
              <a:rPr dirty="0" err="1"/>
              <a:t>для</a:t>
            </a:r>
            <a:r>
              <a:rPr dirty="0"/>
              <a:t> </a:t>
            </a:r>
            <a:r>
              <a:rPr dirty="0" err="1"/>
              <a:t>решения</a:t>
            </a:r>
            <a:r>
              <a:rPr dirty="0"/>
              <a:t> </a:t>
            </a:r>
            <a:r>
              <a:rPr dirty="0" err="1"/>
              <a:t>нестандартных</a:t>
            </a:r>
            <a:r>
              <a:rPr dirty="0"/>
              <a:t> </a:t>
            </a:r>
            <a:r>
              <a:rPr dirty="0" err="1"/>
              <a:t>задач</a:t>
            </a:r>
            <a:r>
              <a:rPr dirty="0"/>
              <a:t> с </a:t>
            </a:r>
            <a:r>
              <a:rPr lang="ru-RU" dirty="0" smtClean="0"/>
              <a:t>высоким</a:t>
            </a:r>
            <a:r>
              <a:rPr dirty="0" smtClean="0"/>
              <a:t> </a:t>
            </a:r>
            <a:r>
              <a:rPr dirty="0" err="1"/>
              <a:t>уровнем</a:t>
            </a:r>
            <a:r>
              <a:rPr dirty="0"/>
              <a:t> </a:t>
            </a:r>
            <a:r>
              <a:rPr dirty="0" err="1"/>
              <a:t>качества</a:t>
            </a:r>
            <a:endParaRPr dirty="0"/>
          </a:p>
        </p:txBody>
      </p:sp>
      <p:sp>
        <p:nvSpPr>
          <p:cNvPr id="123" name="Shape 123"/>
          <p:cNvSpPr/>
          <p:nvPr/>
        </p:nvSpPr>
        <p:spPr>
          <a:xfrm>
            <a:off x="506575" y="5753099"/>
            <a:ext cx="2284375" cy="50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Принцип DARV</a:t>
            </a:r>
          </a:p>
        </p:txBody>
      </p:sp>
      <p:sp>
        <p:nvSpPr>
          <p:cNvPr id="124" name="Shape 124"/>
          <p:cNvSpPr/>
          <p:nvPr/>
        </p:nvSpPr>
        <p:spPr>
          <a:xfrm>
            <a:off x="522763" y="6365329"/>
            <a:ext cx="3255108" cy="126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Detect - обнаружить</a:t>
            </a:r>
          </a:p>
          <a:p>
            <a:pPr algn="l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Analyze - анализировать</a:t>
            </a:r>
          </a:p>
          <a:p>
            <a:pPr algn="l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React - реагировать</a:t>
            </a:r>
          </a:p>
          <a:p>
            <a:pPr algn="l"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Visualyze - визуализировать</a:t>
            </a:r>
          </a:p>
        </p:txBody>
      </p:sp>
      <p:sp>
        <p:nvSpPr>
          <p:cNvPr id="125" name="Shape 125"/>
          <p:cNvSpPr/>
          <p:nvPr/>
        </p:nvSpPr>
        <p:spPr>
          <a:xfrm>
            <a:off x="4378944" y="946765"/>
            <a:ext cx="4246911" cy="1264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defRPr sz="7600">
                <a:solidFill>
                  <a:srgbClr val="0374B1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Darvis</a:t>
            </a:r>
          </a:p>
        </p:txBody>
      </p:sp>
      <p:sp>
        <p:nvSpPr>
          <p:cNvPr id="126" name="Shape 126"/>
          <p:cNvSpPr/>
          <p:nvPr/>
        </p:nvSpPr>
        <p:spPr>
          <a:xfrm flipV="1">
            <a:off x="6502400" y="2159001"/>
            <a:ext cx="0" cy="891104"/>
          </a:xfrm>
          <a:prstGeom prst="line">
            <a:avLst/>
          </a:prstGeom>
          <a:ln w="25400">
            <a:solidFill>
              <a:srgbClr val="0374B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7" name="Shape 127"/>
          <p:cNvSpPr/>
          <p:nvPr/>
        </p:nvSpPr>
        <p:spPr>
          <a:xfrm flipV="1">
            <a:off x="1686862" y="4834714"/>
            <a:ext cx="1562692" cy="949122"/>
          </a:xfrm>
          <a:prstGeom prst="line">
            <a:avLst/>
          </a:prstGeom>
          <a:ln w="25400">
            <a:solidFill>
              <a:srgbClr val="0374B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8" name="Shape 128"/>
          <p:cNvSpPr/>
          <p:nvPr/>
        </p:nvSpPr>
        <p:spPr>
          <a:xfrm flipH="1" flipV="1">
            <a:off x="8973901" y="4683082"/>
            <a:ext cx="1562692" cy="949122"/>
          </a:xfrm>
          <a:prstGeom prst="line">
            <a:avLst/>
          </a:prstGeom>
          <a:ln w="25400">
            <a:solidFill>
              <a:srgbClr val="0374B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9" name="Shape 129"/>
          <p:cNvSpPr/>
          <p:nvPr/>
        </p:nvSpPr>
        <p:spPr>
          <a:xfrm flipV="1">
            <a:off x="6502400" y="4869151"/>
            <a:ext cx="0" cy="891104"/>
          </a:xfrm>
          <a:prstGeom prst="line">
            <a:avLst/>
          </a:prstGeom>
          <a:ln w="25400">
            <a:solidFill>
              <a:srgbClr val="0374B1"/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Shape 132"/>
          <p:cNvSpPr>
            <a:spLocks noGrp="1"/>
          </p:cNvSpPr>
          <p:nvPr>
            <p:ph type="body" sz="quarter" idx="1"/>
          </p:nvPr>
        </p:nvSpPr>
        <p:spPr>
          <a:xfrm>
            <a:off x="520699" y="-1"/>
            <a:ext cx="6769918" cy="103951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Принцип</a:t>
            </a:r>
            <a:r>
              <a:rPr dirty="0"/>
              <a:t> DARV</a:t>
            </a:r>
          </a:p>
        </p:txBody>
      </p:sp>
      <p:grpSp>
        <p:nvGrpSpPr>
          <p:cNvPr id="138" name="Group 138"/>
          <p:cNvGrpSpPr/>
          <p:nvPr/>
        </p:nvGrpSpPr>
        <p:grpSpPr>
          <a:xfrm>
            <a:off x="1618621" y="618245"/>
            <a:ext cx="10095066" cy="7466698"/>
            <a:chOff x="-1" y="-1"/>
            <a:chExt cx="10095065" cy="7466696"/>
          </a:xfrm>
        </p:grpSpPr>
        <p:pic>
          <p:nvPicPr>
            <p:cNvPr id="133" name="image5-small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28211" y="-1"/>
              <a:ext cx="9656952" cy="718141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4" name="Shape 134"/>
            <p:cNvSpPr/>
            <p:nvPr/>
          </p:nvSpPr>
          <p:spPr>
            <a:xfrm>
              <a:off x="-1" y="3588232"/>
              <a:ext cx="208007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63346"/>
                  </a:solidFill>
                </a:defRPr>
              </a:lvl1pPr>
            </a:lstStyle>
            <a:p>
              <a:r>
                <a:t>Обнаружение события</a:t>
              </a:r>
            </a:p>
          </p:txBody>
        </p:sp>
        <p:sp>
          <p:nvSpPr>
            <p:cNvPr id="135" name="Shape 135"/>
            <p:cNvSpPr/>
            <p:nvPr/>
          </p:nvSpPr>
          <p:spPr>
            <a:xfrm>
              <a:off x="4273763" y="342066"/>
              <a:ext cx="1515047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63346"/>
                  </a:solidFill>
                </a:defRPr>
              </a:lvl1pPr>
            </a:lstStyle>
            <a:p>
              <a:r>
                <a:t>Анализ события</a:t>
              </a:r>
            </a:p>
          </p:txBody>
        </p:sp>
        <p:sp>
          <p:nvSpPr>
            <p:cNvPr id="136" name="Shape 136"/>
            <p:cNvSpPr/>
            <p:nvPr/>
          </p:nvSpPr>
          <p:spPr>
            <a:xfrm>
              <a:off x="8168253" y="3586620"/>
              <a:ext cx="1926811" cy="3334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63346"/>
                  </a:solidFill>
                </a:defRPr>
              </a:lvl1pPr>
            </a:lstStyle>
            <a:p>
              <a:r>
                <a:rPr dirty="0" err="1" smtClean="0"/>
                <a:t>Реа</a:t>
              </a:r>
              <a:r>
                <a:rPr lang="ru-RU" dirty="0" err="1" smtClean="0"/>
                <a:t>кция</a:t>
              </a:r>
              <a:r>
                <a:rPr dirty="0" smtClean="0"/>
                <a:t> </a:t>
              </a:r>
              <a:r>
                <a:rPr dirty="0" err="1"/>
                <a:t>на</a:t>
              </a:r>
              <a:r>
                <a:rPr dirty="0"/>
                <a:t> </a:t>
              </a:r>
              <a:r>
                <a:rPr dirty="0" err="1"/>
                <a:t>событие</a:t>
              </a:r>
              <a:endParaRPr dirty="0"/>
            </a:p>
          </p:txBody>
        </p:sp>
        <p:sp>
          <p:nvSpPr>
            <p:cNvPr id="137" name="Shape 137"/>
            <p:cNvSpPr/>
            <p:nvPr/>
          </p:nvSpPr>
          <p:spPr>
            <a:xfrm>
              <a:off x="3948261" y="7136494"/>
              <a:ext cx="2216850" cy="330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500">
                  <a:solidFill>
                    <a:srgbClr val="063346"/>
                  </a:solidFill>
                </a:defRPr>
              </a:lvl1pPr>
            </a:lstStyle>
            <a:p>
              <a:r>
                <a:t>Контроль над событием</a:t>
              </a:r>
            </a:p>
          </p:txBody>
        </p:sp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xfrm>
            <a:off x="520699" y="-1"/>
            <a:ext cx="6769918" cy="103951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Решаемые</a:t>
            </a:r>
            <a:r>
              <a:rPr dirty="0"/>
              <a:t> </a:t>
            </a:r>
            <a:r>
              <a:rPr dirty="0" err="1" smtClean="0"/>
              <a:t>задачи</a:t>
            </a:r>
            <a:endParaRPr dirty="0"/>
          </a:p>
        </p:txBody>
      </p:sp>
      <p:sp>
        <p:nvSpPr>
          <p:cNvPr id="142" name="Shape 142"/>
          <p:cNvSpPr/>
          <p:nvPr/>
        </p:nvSpPr>
        <p:spPr>
          <a:xfrm>
            <a:off x="4477003" y="1249656"/>
            <a:ext cx="405079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Обработка событий</a:t>
            </a:r>
          </a:p>
        </p:txBody>
      </p:sp>
      <p:pic>
        <p:nvPicPr>
          <p:cNvPr id="143" name="image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991" y="2824407"/>
            <a:ext cx="2631683" cy="263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image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680177" y="2824407"/>
            <a:ext cx="3317401" cy="26316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image8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40082" y="2824407"/>
            <a:ext cx="3143681" cy="263168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>
            <a:off x="595885" y="5767809"/>
            <a:ext cx="2651895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Сбор данных</a:t>
            </a:r>
          </a:p>
        </p:txBody>
      </p:sp>
      <p:sp>
        <p:nvSpPr>
          <p:cNvPr id="147" name="Shape 147"/>
          <p:cNvSpPr/>
          <p:nvPr/>
        </p:nvSpPr>
        <p:spPr>
          <a:xfrm>
            <a:off x="4702288" y="5767809"/>
            <a:ext cx="3273178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Анализ событий</a:t>
            </a:r>
          </a:p>
        </p:txBody>
      </p:sp>
      <p:sp>
        <p:nvSpPr>
          <p:cNvPr id="148" name="Shape 148"/>
          <p:cNvSpPr/>
          <p:nvPr/>
        </p:nvSpPr>
        <p:spPr>
          <a:xfrm>
            <a:off x="9620454" y="5760444"/>
            <a:ext cx="2782938" cy="111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Управление</a:t>
            </a:r>
          </a:p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устройствами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9" y="0"/>
            <a:ext cx="12997162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>
            <a:spLocks noGrp="1"/>
          </p:cNvSpPr>
          <p:nvPr>
            <p:ph type="body" sz="quarter" idx="1"/>
          </p:nvPr>
        </p:nvSpPr>
        <p:spPr>
          <a:xfrm>
            <a:off x="520699" y="-1"/>
            <a:ext cx="6769918" cy="103951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Решаемые</a:t>
            </a:r>
            <a:r>
              <a:rPr dirty="0"/>
              <a:t> </a:t>
            </a:r>
            <a:r>
              <a:rPr dirty="0" err="1" smtClean="0"/>
              <a:t>задачи</a:t>
            </a:r>
            <a:endParaRPr dirty="0"/>
          </a:p>
        </p:txBody>
      </p:sp>
      <p:sp>
        <p:nvSpPr>
          <p:cNvPr id="152" name="Shape 152"/>
          <p:cNvSpPr/>
          <p:nvPr/>
        </p:nvSpPr>
        <p:spPr>
          <a:xfrm>
            <a:off x="4028489" y="1249656"/>
            <a:ext cx="494782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D92258"/>
                </a:solidFill>
                <a:latin typeface="Bw Quinta Pro"/>
                <a:ea typeface="Bw Quinta Pro"/>
                <a:cs typeface="Bw Quinta Pro"/>
                <a:sym typeface="Bw Quinta Pro"/>
              </a:defRPr>
            </a:lvl1pPr>
          </a:lstStyle>
          <a:p>
            <a:r>
              <a:t>Управление действиями</a:t>
            </a:r>
          </a:p>
        </p:txBody>
      </p:sp>
      <p:pic>
        <p:nvPicPr>
          <p:cNvPr id="153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9054" y="2829810"/>
            <a:ext cx="2496251" cy="2622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image1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29411" y="2829810"/>
            <a:ext cx="3155187" cy="2622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1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08701" y="2829810"/>
            <a:ext cx="2872506" cy="2622063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894749" y="5760445"/>
            <a:ext cx="2391817" cy="111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Запуск </a:t>
            </a:r>
          </a:p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алгоритмов</a:t>
            </a:r>
          </a:p>
        </p:txBody>
      </p:sp>
      <p:sp>
        <p:nvSpPr>
          <p:cNvPr id="157" name="Shape 157"/>
          <p:cNvSpPr/>
          <p:nvPr/>
        </p:nvSpPr>
        <p:spPr>
          <a:xfrm>
            <a:off x="9718234" y="5760444"/>
            <a:ext cx="2587378" cy="111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Запуск </a:t>
            </a:r>
          </a:p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регламентов</a:t>
            </a:r>
          </a:p>
        </p:txBody>
      </p:sp>
      <p:sp>
        <p:nvSpPr>
          <p:cNvPr id="158" name="Shape 158"/>
          <p:cNvSpPr/>
          <p:nvPr/>
        </p:nvSpPr>
        <p:spPr>
          <a:xfrm>
            <a:off x="4961804" y="5760444"/>
            <a:ext cx="3081190" cy="111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Оповещение и</a:t>
            </a:r>
          </a:p>
          <a:p>
            <a:pPr>
              <a:defRPr>
                <a:solidFill>
                  <a:srgbClr val="063346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уведомления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1473</Words>
  <Application>Microsoft Office PowerPoint</Application>
  <PresentationFormat>Произвольный</PresentationFormat>
  <Paragraphs>266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Bw Quinta Pro</vt:lpstr>
      <vt:lpstr>Calibri</vt:lpstr>
      <vt:lpstr>Helvetica</vt:lpstr>
      <vt:lpstr>Helvetica Light</vt:lpstr>
      <vt:lpstr>Helvetica Neue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Татьяна Белоусова</cp:lastModifiedBy>
  <cp:revision>29</cp:revision>
  <cp:lastPrinted>2019-01-15T06:36:57Z</cp:lastPrinted>
  <dcterms:modified xsi:type="dcterms:W3CDTF">2020-07-29T14:31:09Z</dcterms:modified>
</cp:coreProperties>
</file>